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7" r:id="rId3"/>
    <p:sldId id="270" r:id="rId4"/>
    <p:sldId id="271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002731077832285"/>
          <c:y val="2.0226976180648931E-2"/>
          <c:w val="0.4999453784433544"/>
          <c:h val="0.8168745922483923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A88-4022-917E-304D21B05F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DA88-4022-917E-304D21B05F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DA88-4022-917E-304D21B05F4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A88-4022-917E-304D21B05F42}"/>
              </c:ext>
            </c:extLst>
          </c:dPt>
          <c:dLbls>
            <c:dLbl>
              <c:idx val="0"/>
              <c:layout>
                <c:manualLayout>
                  <c:x val="-0.18482243848175026"/>
                  <c:y val="0.2253012859216098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845816205210001"/>
                      <c:h val="0.124546896427763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88-4022-917E-304D21B05F42}"/>
                </c:ext>
              </c:extLst>
            </c:dLbl>
            <c:dLbl>
              <c:idx val="1"/>
              <c:layout>
                <c:manualLayout>
                  <c:x val="-0.1918745853241223"/>
                  <c:y val="-0.2277522201678128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27724043237859"/>
                      <c:h val="0.117773642936077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A88-4022-917E-304D21B05F42}"/>
                </c:ext>
              </c:extLst>
            </c:dLbl>
            <c:dLbl>
              <c:idx val="2"/>
              <c:layout>
                <c:manualLayout>
                  <c:x val="0.17889411587144236"/>
                  <c:y val="-0.229592419667618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19891643054619"/>
                      <c:h val="0.124546896427763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DA88-4022-917E-304D21B05F42}"/>
                </c:ext>
              </c:extLst>
            </c:dLbl>
            <c:dLbl>
              <c:idx val="3"/>
              <c:layout>
                <c:manualLayout>
                  <c:x val="0.16684025219426038"/>
                  <c:y val="0.1766622469209864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854241366574831"/>
                      <c:h val="0.2176547218332771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88-4022-917E-304D21B05F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Transparency</c:v>
                </c:pt>
                <c:pt idx="1">
                  <c:v>Collaboration</c:v>
                </c:pt>
                <c:pt idx="2">
                  <c:v>Accountability</c:v>
                </c:pt>
                <c:pt idx="3">
                  <c:v>Creating &amp; Sustaining Trust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Values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DA88-4022-917E-304D21B05F4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0741-77F7-4DF1-AA06-18AE099AB40E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7568102-3A6B-4BAF-BF7E-271043836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0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0741-77F7-4DF1-AA06-18AE099AB40E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568102-3A6B-4BAF-BF7E-271043836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1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0741-77F7-4DF1-AA06-18AE099AB40E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568102-3A6B-4BAF-BF7E-27104383615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602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0741-77F7-4DF1-AA06-18AE099AB40E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568102-3A6B-4BAF-BF7E-271043836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0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0741-77F7-4DF1-AA06-18AE099AB40E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568102-3A6B-4BAF-BF7E-27104383615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484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0741-77F7-4DF1-AA06-18AE099AB40E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568102-3A6B-4BAF-BF7E-271043836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3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0741-77F7-4DF1-AA06-18AE099AB40E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68102-3A6B-4BAF-BF7E-271043836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8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0741-77F7-4DF1-AA06-18AE099AB40E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68102-3A6B-4BAF-BF7E-271043836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7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0741-77F7-4DF1-AA06-18AE099AB40E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68102-3A6B-4BAF-BF7E-271043836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9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0741-77F7-4DF1-AA06-18AE099AB40E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568102-3A6B-4BAF-BF7E-271043836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7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0741-77F7-4DF1-AA06-18AE099AB40E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7568102-3A6B-4BAF-BF7E-271043836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4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0741-77F7-4DF1-AA06-18AE099AB40E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7568102-3A6B-4BAF-BF7E-271043836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2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0741-77F7-4DF1-AA06-18AE099AB40E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68102-3A6B-4BAF-BF7E-271043836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7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0741-77F7-4DF1-AA06-18AE099AB40E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68102-3A6B-4BAF-BF7E-271043836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9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0741-77F7-4DF1-AA06-18AE099AB40E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68102-3A6B-4BAF-BF7E-271043836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0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0741-77F7-4DF1-AA06-18AE099AB40E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568102-3A6B-4BAF-BF7E-271043836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0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00741-77F7-4DF1-AA06-18AE099AB40E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7568102-3A6B-4BAF-BF7E-271043836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2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1288745" y="1888021"/>
            <a:ext cx="5962287" cy="4969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rgbClr val="000000"/>
                </a:solidFill>
              </a:rPr>
              <a:t>CEO &amp; Founder of </a:t>
            </a:r>
            <a:r>
              <a:rPr lang="en-US" dirty="0" err="1">
                <a:solidFill>
                  <a:srgbClr val="000000"/>
                </a:solidFill>
              </a:rPr>
              <a:t>Atunda</a:t>
            </a:r>
            <a:r>
              <a:rPr lang="en-US" dirty="0">
                <a:solidFill>
                  <a:srgbClr val="000000"/>
                </a:solidFill>
              </a:rPr>
              <a:t> Inc.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rgbClr val="000000"/>
                </a:solidFill>
              </a:rPr>
              <a:t>Ambassador for Indigenous reconciliation, rights and equality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rgbClr val="000000"/>
                </a:solidFill>
              </a:rPr>
              <a:t>Our obligation to build a clean energy future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rgbClr val="000000"/>
                </a:solidFill>
              </a:rPr>
              <a:t>Gender diversity – Equal by 30</a:t>
            </a:r>
          </a:p>
          <a:p>
            <a:pPr>
              <a:spcBef>
                <a:spcPts val="1000"/>
              </a:spcBef>
              <a:buClr>
                <a:schemeClr val="accent1"/>
              </a:buClr>
            </a:pPr>
            <a:endParaRPr lang="en-US" dirty="0">
              <a:solidFill>
                <a:srgbClr val="000000"/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en-US" dirty="0">
                <a:solidFill>
                  <a:srgbClr val="000000"/>
                </a:solidFill>
              </a:rPr>
              <a:t>Board of Director for: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rgbClr val="000000"/>
                </a:solidFill>
              </a:rPr>
              <a:t>Organization of Canadian Nuclear Industries</a:t>
            </a:r>
          </a:p>
          <a:p>
            <a:pPr marL="1200150" lvl="2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rgbClr val="000000"/>
                </a:solidFill>
              </a:rPr>
              <a:t>Treasurer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rgbClr val="000000"/>
                </a:solidFill>
              </a:rPr>
              <a:t>Canadian Council for Aboriginal Business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rgbClr val="000000"/>
                </a:solidFill>
              </a:rPr>
              <a:t>Workplace Wellness Institute</a:t>
            </a:r>
          </a:p>
          <a:p>
            <a:pPr marL="1200150" lvl="2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rgbClr val="000000"/>
                </a:solidFill>
              </a:rPr>
              <a:t>Treasurer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C36DCA4-8EB9-4CD9-928C-4BBCC8B22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18165" y="1888021"/>
            <a:ext cx="5451627" cy="2761916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8019598" y="4192173"/>
            <a:ext cx="344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/>
              <a:t>Relationship Building for a Clean Energy Future</a:t>
            </a:r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BB827623-DE3F-40E1-805C-7AEFC6E08E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157" y="600633"/>
            <a:ext cx="1224013" cy="6582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F70027-4595-458B-AAA0-B6A1D4ECB04E}"/>
              </a:ext>
            </a:extLst>
          </p:cNvPr>
          <p:cNvSpPr txBox="1"/>
          <p:nvPr/>
        </p:nvSpPr>
        <p:spPr>
          <a:xfrm>
            <a:off x="1288745" y="1211486"/>
            <a:ext cx="511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dirty="0"/>
              <a:t>Desiree Norwegian, CPA, CMA</a:t>
            </a:r>
          </a:p>
        </p:txBody>
      </p:sp>
    </p:spTree>
    <p:extLst>
      <p:ext uri="{BB962C8B-B14F-4D97-AF65-F5344CB8AC3E}">
        <p14:creationId xmlns:p14="http://schemas.microsoft.com/office/powerpoint/2010/main" val="23202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37B5A23F-7276-435D-91DA-09104D7777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354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F3ECD7F-BF61-4CB1-AA15-464BB771E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66F1B29-3A08-4DB7-9F92-4C09B3BCF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82296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8" name="Freeform 5">
            <a:extLst>
              <a:ext uri="{FF2B5EF4-FFF2-40B4-BE49-F238E27FC236}">
                <a16:creationId xmlns:a16="http://schemas.microsoft.com/office/drawing/2014/main" id="{44A5AAD1-9616-4E1C-B3AC-E5497A6A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59027"/>
            <a:ext cx="9042690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849086" y="2353205"/>
            <a:ext cx="6538675" cy="32854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Driving education by teaching and talking about the huge advantages of Nuclear power.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000" dirty="0">
                <a:solidFill>
                  <a:srgbClr val="FEFFFF"/>
                </a:solidFill>
              </a:rPr>
              <a:t>Green Power 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000" dirty="0">
                <a:solidFill>
                  <a:srgbClr val="FEFFFF"/>
                </a:solidFill>
              </a:rPr>
              <a:t>Medical Isotopes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000" dirty="0"/>
              <a:t>Small &amp; Advanced Modular Reactors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000" dirty="0">
                <a:solidFill>
                  <a:srgbClr val="FEFFFF"/>
                </a:solidFill>
              </a:rPr>
              <a:t>Great Careers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C36DCA4-8EB9-4CD9-928C-4BBCC8B22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56037" y="3204724"/>
            <a:ext cx="4804239" cy="2433935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265758" y="976548"/>
            <a:ext cx="7544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Our Responsibility – Clean Energy Future</a:t>
            </a:r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BB827623-DE3F-40E1-805C-7AEFC6E08E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157" y="600633"/>
            <a:ext cx="1224013" cy="65825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54FC9EE-C6C4-4F38-8B17-017C7EEC6ED5}"/>
              </a:ext>
            </a:extLst>
          </p:cNvPr>
          <p:cNvSpPr txBox="1"/>
          <p:nvPr/>
        </p:nvSpPr>
        <p:spPr>
          <a:xfrm>
            <a:off x="8633776" y="5317868"/>
            <a:ext cx="344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Relationship Building for a Clean Energy Future</a:t>
            </a:r>
          </a:p>
        </p:txBody>
      </p:sp>
    </p:spTree>
    <p:extLst>
      <p:ext uri="{BB962C8B-B14F-4D97-AF65-F5344CB8AC3E}">
        <p14:creationId xmlns:p14="http://schemas.microsoft.com/office/powerpoint/2010/main" val="13376316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37B5A23F-7276-435D-91DA-09104D7777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354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F3ECD7F-BF61-4CB1-AA15-464BB771E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66F1B29-3A08-4DB7-9F92-4C09B3BCF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82296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8" name="Freeform 5">
            <a:extLst>
              <a:ext uri="{FF2B5EF4-FFF2-40B4-BE49-F238E27FC236}">
                <a16:creationId xmlns:a16="http://schemas.microsoft.com/office/drawing/2014/main" id="{44A5AAD1-9616-4E1C-B3AC-E5497A6A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59027"/>
            <a:ext cx="9042690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849086" y="2032000"/>
            <a:ext cx="6838647" cy="3879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en-US" sz="2000" dirty="0">
                <a:solidFill>
                  <a:srgbClr val="FEFFFF"/>
                </a:solidFill>
              </a:rPr>
              <a:t>Items to consider:</a:t>
            </a:r>
          </a:p>
          <a:p>
            <a:pPr lvl="1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000" dirty="0">
                <a:solidFill>
                  <a:srgbClr val="FEFFFF"/>
                </a:solidFill>
              </a:rPr>
              <a:t>Early Inclusion</a:t>
            </a:r>
          </a:p>
          <a:p>
            <a:pPr lvl="2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000" dirty="0">
                <a:solidFill>
                  <a:srgbClr val="FEFFFF"/>
                </a:solidFill>
              </a:rPr>
              <a:t>Equity stakeholder</a:t>
            </a:r>
          </a:p>
          <a:p>
            <a:pPr lvl="2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000" dirty="0">
                <a:solidFill>
                  <a:srgbClr val="FEFFFF"/>
                </a:solidFill>
              </a:rPr>
              <a:t>Partnerships</a:t>
            </a:r>
          </a:p>
          <a:p>
            <a:pPr lvl="2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000" dirty="0">
                <a:solidFill>
                  <a:srgbClr val="FEFFFF"/>
                </a:solidFill>
              </a:rPr>
              <a:t>Employment </a:t>
            </a:r>
          </a:p>
          <a:p>
            <a:pPr lvl="1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000" dirty="0">
                <a:solidFill>
                  <a:srgbClr val="FEFFFF"/>
                </a:solidFill>
              </a:rPr>
              <a:t>Traditional Knowledge</a:t>
            </a:r>
          </a:p>
          <a:p>
            <a:pPr lvl="1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000" dirty="0">
                <a:solidFill>
                  <a:srgbClr val="FEFFFF"/>
                </a:solidFill>
              </a:rPr>
              <a:t>Education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65758" y="976548"/>
            <a:ext cx="7544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/>
              <a:t>Indigenous Engagement in Nuclear </a:t>
            </a:r>
            <a:endParaRPr lang="en-US" sz="2400" dirty="0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BB827623-DE3F-40E1-805C-7AEFC6E08E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157" y="600633"/>
            <a:ext cx="1224013" cy="65825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54FC9EE-C6C4-4F38-8B17-017C7EEC6ED5}"/>
              </a:ext>
            </a:extLst>
          </p:cNvPr>
          <p:cNvSpPr txBox="1"/>
          <p:nvPr/>
        </p:nvSpPr>
        <p:spPr>
          <a:xfrm>
            <a:off x="8633776" y="5317868"/>
            <a:ext cx="344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Relationship Building for a Clean Energy Future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996FCC0E-CF23-4E6A-8D9E-5FAD8FDDA7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56036" y="3204724"/>
            <a:ext cx="4804239" cy="243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4698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37B5A23F-7276-435D-91DA-09104D7777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354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F3ECD7F-BF61-4CB1-AA15-464BB771E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66F1B29-3A08-4DB7-9F92-4C09B3BCF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82296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8" name="Freeform 5">
            <a:extLst>
              <a:ext uri="{FF2B5EF4-FFF2-40B4-BE49-F238E27FC236}">
                <a16:creationId xmlns:a16="http://schemas.microsoft.com/office/drawing/2014/main" id="{44A5AAD1-9616-4E1C-B3AC-E5497A6A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59027"/>
            <a:ext cx="9042690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541866" y="787400"/>
            <a:ext cx="7524447" cy="7789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200" dirty="0">
                <a:solidFill>
                  <a:srgbClr val="FEFFFF"/>
                </a:solidFill>
                <a:latin typeface="+mj-lt"/>
                <a:ea typeface="+mj-ea"/>
                <a:cs typeface="+mj-cs"/>
              </a:rPr>
              <a:t>First Nation Power Authority – Core Values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41866" y="2032000"/>
            <a:ext cx="7145867" cy="3879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endParaRPr lang="en-US" dirty="0">
              <a:solidFill>
                <a:srgbClr val="FEFFFF"/>
              </a:solidFill>
            </a:endParaRPr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BB827623-DE3F-40E1-805C-7AEFC6E08E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157" y="600633"/>
            <a:ext cx="1224013" cy="658253"/>
          </a:xfrm>
          <a:prstGeom prst="rect">
            <a:avLst/>
          </a:prstGeom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DDFCF3B-18C5-4B58-A577-685F577B4C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1249175"/>
              </p:ext>
            </p:extLst>
          </p:nvPr>
        </p:nvGraphicFramePr>
        <p:xfrm>
          <a:off x="484684" y="1791468"/>
          <a:ext cx="7009993" cy="3877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4" name="Graphic 13">
            <a:extLst>
              <a:ext uri="{FF2B5EF4-FFF2-40B4-BE49-F238E27FC236}">
                <a16:creationId xmlns:a16="http://schemas.microsoft.com/office/drawing/2014/main" id="{8399EB9F-4EB0-439C-BC24-A8BBAC0B81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56036" y="3204724"/>
            <a:ext cx="4804239" cy="243393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670BA8D-2256-4117-8787-81C6619DB571}"/>
              </a:ext>
            </a:extLst>
          </p:cNvPr>
          <p:cNvSpPr txBox="1"/>
          <p:nvPr/>
        </p:nvSpPr>
        <p:spPr>
          <a:xfrm>
            <a:off x="8633776" y="5317868"/>
            <a:ext cx="344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Relationship Building for a Clean Energy Future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440A40-01B7-4E52-9911-B4C4056297CA}"/>
              </a:ext>
            </a:extLst>
          </p:cNvPr>
          <p:cNvSpPr txBox="1"/>
          <p:nvPr/>
        </p:nvSpPr>
        <p:spPr>
          <a:xfrm>
            <a:off x="212934" y="5108275"/>
            <a:ext cx="75319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0" i="0" dirty="0">
                <a:effectLst/>
                <a:latin typeface="PT Sans"/>
              </a:rPr>
              <a:t>Guy </a:t>
            </a:r>
            <a:r>
              <a:rPr lang="en-US" b="0" i="0" dirty="0" err="1">
                <a:effectLst/>
                <a:latin typeface="PT Sans"/>
              </a:rPr>
              <a:t>Lonechild</a:t>
            </a:r>
            <a:r>
              <a:rPr lang="en-US" b="0" i="0" dirty="0">
                <a:effectLst/>
                <a:latin typeface="PT Sans"/>
              </a:rPr>
              <a:t> CEO – The vision for FNPA must be guided by our inherent right &amp; obligations as Indigenous People.  This is a treaty relationship vision that is shared by our elders and leaders.  Putting this vision to work towards tangible opportunities for large scale energy infrastructure transformation and energy conservation.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971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4D01FD40AE274DA9D1A20191A4BBD8" ma:contentTypeVersion="9" ma:contentTypeDescription="Create a new document." ma:contentTypeScope="" ma:versionID="78a725d6f8076080c84e002b3a71c9b0">
  <xsd:schema xmlns:xsd="http://www.w3.org/2001/XMLSchema" xmlns:xs="http://www.w3.org/2001/XMLSchema" xmlns:p="http://schemas.microsoft.com/office/2006/metadata/properties" xmlns:ns2="2dbb417f-c619-4f68-acb7-04fdc75206e2" targetNamespace="http://schemas.microsoft.com/office/2006/metadata/properties" ma:root="true" ma:fieldsID="51f87fc14495e9566c2b169aedb6c2a2" ns2:_="">
    <xsd:import namespace="2dbb417f-c619-4f68-acb7-04fdc75206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bb417f-c619-4f68-acb7-04fdc75206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A50988-911E-47BA-B47D-FD826BAD39D7}"/>
</file>

<file path=customXml/itemProps2.xml><?xml version="1.0" encoding="utf-8"?>
<ds:datastoreItem xmlns:ds="http://schemas.openxmlformats.org/officeDocument/2006/customXml" ds:itemID="{122DC1B2-B58F-407A-8A9E-28BB7DCD90B4}"/>
</file>

<file path=customXml/itemProps3.xml><?xml version="1.0" encoding="utf-8"?>
<ds:datastoreItem xmlns:ds="http://schemas.openxmlformats.org/officeDocument/2006/customXml" ds:itemID="{DF5C7C8B-026E-44C3-844C-4080B88CE411}"/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5326</TotalTime>
  <Words>196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PT Sans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Stellina Williams</dc:creator>
  <cp:lastModifiedBy>Desiree Norwegian</cp:lastModifiedBy>
  <cp:revision>70</cp:revision>
  <cp:lastPrinted>2018-05-15T15:11:06Z</cp:lastPrinted>
  <dcterms:created xsi:type="dcterms:W3CDTF">2018-05-07T13:31:15Z</dcterms:created>
  <dcterms:modified xsi:type="dcterms:W3CDTF">2021-03-08T19:57:05Z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0x010100C04D01FD40AE274DA9D1A20191A4BBD8</vt:lpwstr>
  </property>
</Properties>
</file>