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1"/>
    <p:sldMasterId id="2147483673" r:id="rId2"/>
  </p:sldMasterIdLst>
  <p:notesMasterIdLst>
    <p:notesMasterId r:id="rId21"/>
  </p:notesMasterIdLst>
  <p:handoutMasterIdLst>
    <p:handoutMasterId r:id="rId22"/>
  </p:handoutMasterIdLst>
  <p:sldIdLst>
    <p:sldId id="758" r:id="rId3"/>
    <p:sldId id="256" r:id="rId4"/>
    <p:sldId id="686" r:id="rId5"/>
    <p:sldId id="624" r:id="rId6"/>
    <p:sldId id="745" r:id="rId7"/>
    <p:sldId id="746" r:id="rId8"/>
    <p:sldId id="743" r:id="rId9"/>
    <p:sldId id="748" r:id="rId10"/>
    <p:sldId id="751" r:id="rId11"/>
    <p:sldId id="667" r:id="rId12"/>
    <p:sldId id="752" r:id="rId13"/>
    <p:sldId id="753" r:id="rId14"/>
    <p:sldId id="755" r:id="rId15"/>
    <p:sldId id="750" r:id="rId16"/>
    <p:sldId id="754" r:id="rId17"/>
    <p:sldId id="757" r:id="rId18"/>
    <p:sldId id="604" r:id="rId19"/>
    <p:sldId id="759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geet Brar" initials="SB" lastIdx="3" clrIdx="0"/>
  <p:cmAuthor id="2" name="Julia Necheff" initials="JN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D40"/>
    <a:srgbClr val="A80C04"/>
    <a:srgbClr val="00B289"/>
    <a:srgbClr val="00ACD9"/>
    <a:srgbClr val="008DB4"/>
    <a:srgbClr val="C4D600"/>
    <a:srgbClr val="1C0064"/>
    <a:srgbClr val="FFFF99"/>
    <a:srgbClr val="003A70"/>
    <a:srgbClr val="00B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0" autoAdjust="0"/>
    <p:restoredTop sz="96374" autoAdjust="0"/>
  </p:normalViewPr>
  <p:slideViewPr>
    <p:cSldViewPr snapToGrid="0" snapToObjects="1">
      <p:cViewPr varScale="1">
        <p:scale>
          <a:sx n="65" d="100"/>
          <a:sy n="65" d="100"/>
        </p:scale>
        <p:origin x="482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1870A7-8572-8345-AE23-DDD0D7C7F561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39DF0E-CA8E-F243-9866-275D9D0FA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52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B8D5E1-7AF7-A647-B97E-815F9D032F6E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FC7739-5539-3A41-9518-485EFC53B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837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837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837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837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0">
                <a:latin typeface="Times New Roman" panose="02020603050405020304" pitchFamily="18" charset="0"/>
              </a:rPr>
              <a:t>Froth Treatment: Slide </a:t>
            </a:r>
            <a:fld id="{DB27FD53-9253-4265-9598-B7FB3EF3EA9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515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77502" y="1964639"/>
            <a:ext cx="7578843" cy="9971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7200">
                <a:solidFill>
                  <a:srgbClr val="00B289"/>
                </a:solidFill>
                <a:latin typeface="+mn-lt"/>
              </a:defRPr>
            </a:lvl1pPr>
          </a:lstStyle>
          <a:p>
            <a:r>
              <a:rPr lang="en-CA"/>
              <a:t>Title Goes Here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F1086-C132-42F7-BD40-303D9AC60E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38" y="3194969"/>
            <a:ext cx="7654925" cy="1096963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Author</a:t>
            </a:r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B046EC-5278-45B9-908E-32E2D3AA96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502" y="5730541"/>
            <a:ext cx="3064595" cy="360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5823" y="6356350"/>
            <a:ext cx="2743200" cy="365125"/>
          </a:xfrm>
        </p:spPr>
        <p:txBody>
          <a:bodyPr lIns="0" tIns="0" rIns="0" bIns="0"/>
          <a:lstStyle>
            <a:lvl1pPr>
              <a:defRPr>
                <a:solidFill>
                  <a:srgbClr val="203254"/>
                </a:solidFill>
              </a:defRPr>
            </a:lvl1pPr>
          </a:lstStyle>
          <a:p>
            <a:fld id="{11FBC577-F411-BF44-8A78-AAA4F18189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06406"/>
            <a:ext cx="9426633" cy="112841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400">
                <a:solidFill>
                  <a:srgbClr val="12B17B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28340"/>
            <a:ext cx="9426634" cy="380670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DBF9C8-5EEB-4392-9C2A-13C366FABA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" y="280363"/>
            <a:ext cx="3084898" cy="363133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E503083-4191-43FD-9825-BF4B2807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5823" y="6356350"/>
            <a:ext cx="2743200" cy="365125"/>
          </a:xfrm>
        </p:spPr>
        <p:txBody>
          <a:bodyPr lIns="0" tIns="0" rIns="0" bIns="0"/>
          <a:lstStyle>
            <a:lvl1pPr>
              <a:defRPr>
                <a:solidFill>
                  <a:srgbClr val="203254"/>
                </a:solidFill>
              </a:defRPr>
            </a:lvl1pPr>
          </a:lstStyle>
          <a:p>
            <a:fld id="{11FBC577-F411-BF44-8A78-AAA4F18189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06406"/>
            <a:ext cx="9426633" cy="112841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400">
                <a:solidFill>
                  <a:srgbClr val="12B17B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28340"/>
            <a:ext cx="9426634" cy="380670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00B289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DBF9C8-5EEB-4392-9C2A-13C366FABA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199" y="280363"/>
            <a:ext cx="3084898" cy="363133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E503083-4191-43FD-9825-BF4B2807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Workshop on Asphaltene Properties and Processing, Feb 2021</a:t>
            </a:r>
          </a:p>
        </p:txBody>
      </p:sp>
    </p:spTree>
    <p:extLst>
      <p:ext uri="{BB962C8B-B14F-4D97-AF65-F5344CB8AC3E}">
        <p14:creationId xmlns:p14="http://schemas.microsoft.com/office/powerpoint/2010/main" val="23722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77502" y="1964639"/>
            <a:ext cx="7578843" cy="9971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7200">
                <a:solidFill>
                  <a:srgbClr val="00B289"/>
                </a:solidFill>
                <a:latin typeface="+mn-lt"/>
              </a:defRPr>
            </a:lvl1pPr>
          </a:lstStyle>
          <a:p>
            <a:r>
              <a:rPr lang="en-CA"/>
              <a:t>Title Goes Here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F1086-C132-42F7-BD40-303D9AC60E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7838" y="3194969"/>
            <a:ext cx="7654925" cy="1096963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Author</a:t>
            </a:r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B046EC-5278-45B9-908E-32E2D3AA96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502" y="5730541"/>
            <a:ext cx="3064595" cy="36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3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C577-F411-BF44-8A78-AAA4F1818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2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C577-F411-BF44-8A78-AAA4F1818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2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l:8446158188,,107292817# " TargetMode="External"/><Relationship Id="rId2" Type="http://schemas.openxmlformats.org/officeDocument/2006/relationships/hyperlink" Target="tel:+16477491699,,107292817# 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tel:8446158188,,107292817# " TargetMode="External"/><Relationship Id="rId2" Type="http://schemas.openxmlformats.org/officeDocument/2006/relationships/hyperlink" Target="tel:+16477491699,,107292817# 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57B8C6-315C-4F9B-A7A2-0219BF67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1FF56D-A356-4630-A09C-3227FE53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Workshop on Asphaltene Properties and Processing</a:t>
            </a:r>
            <a:br>
              <a:rPr lang="en-CA" dirty="0"/>
            </a:b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37EF7-AF43-4B70-BE41-E76411C98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8" y="2394594"/>
            <a:ext cx="9426634" cy="3806702"/>
          </a:xfrm>
        </p:spPr>
        <p:txBody>
          <a:bodyPr>
            <a:normAutofit fontScale="92500" lnSpcReduction="20000"/>
          </a:bodyPr>
          <a:lstStyle/>
          <a:p>
            <a:r>
              <a:rPr lang="en-CA" sz="4800" dirty="0"/>
              <a:t>Trouble Connecting?</a:t>
            </a:r>
            <a:endParaRPr lang="en-CA" sz="3200" b="1" dirty="0">
              <a:solidFill>
                <a:srgbClr val="252424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endParaRPr lang="en-CA" sz="3200" b="1" dirty="0">
              <a:solidFill>
                <a:srgbClr val="252424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r>
              <a:rPr lang="en-CA" sz="3200" b="1" dirty="0">
                <a:solidFill>
                  <a:srgbClr val="25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C</a:t>
            </a:r>
            <a:r>
              <a:rPr lang="en-CA" sz="3200" b="1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all in (audio only)</a:t>
            </a:r>
            <a:r>
              <a:rPr lang="en-CA" sz="32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3200" u="sng" dirty="0">
                <a:solidFill>
                  <a:srgbClr val="6264A7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hlinkClick r:id="rId2"/>
              </a:rPr>
              <a:t>+1 647-749-1699,,107292817#</a:t>
            </a:r>
            <a:r>
              <a:rPr lang="en-CA" sz="32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  Canada, Toronto 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3200" u="sng" dirty="0">
                <a:solidFill>
                  <a:srgbClr val="6264A7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hlinkClick r:id="rId3"/>
              </a:rPr>
              <a:t>(844) 615-8188,,107292817#</a:t>
            </a:r>
            <a:r>
              <a:rPr lang="en-CA" sz="32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  Canada (Toll-free) 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32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Phone Conference ID: 107 292 817# </a:t>
            </a:r>
          </a:p>
          <a:p>
            <a:pPr marL="0" indent="0">
              <a:buNone/>
            </a:pPr>
            <a:endParaRPr lang="en-CA" sz="3200" dirty="0">
              <a:solidFill>
                <a:srgbClr val="252424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32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Assistance: </a:t>
            </a:r>
            <a:r>
              <a:rPr lang="en-CA" sz="3200" b="1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linda.russell@albertainnovates.ca</a:t>
            </a:r>
            <a:endParaRPr lang="en-CA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4EE5F-0588-46B8-BA70-8294157B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3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FD687-98D4-45AA-9784-9F9481CA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19" y="1388746"/>
            <a:ext cx="7038339" cy="4844464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Amount of Asphaltene Precipitation Can Be Tuned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0A0B6-F4F8-476E-A36C-DABC28AE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2388" y="6363828"/>
            <a:ext cx="4114800" cy="365125"/>
          </a:xfrm>
        </p:spPr>
        <p:txBody>
          <a:bodyPr/>
          <a:lstStyle/>
          <a:p>
            <a:r>
              <a:rPr lang="en-US"/>
              <a:t>Workshop on Asphaltene Properties and Processing, Feb 2021</a:t>
            </a:r>
            <a:endParaRPr lang="en-CA" dirty="0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204302" y="1432170"/>
            <a:ext cx="569258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Athabasca bitumen, 40:1 solvent; Mitchell and Speight, 1973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93044-3F03-473A-9C3B-FC641C8EE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390" y="2106603"/>
            <a:ext cx="7560386" cy="6880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B861B-D9E7-47D3-A3B0-65358356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2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FC008-8D0D-4A72-B822-371B36B9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7709EE-3069-416F-AC04-D8FE6A44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6406"/>
            <a:ext cx="11058372" cy="1128410"/>
          </a:xfrm>
        </p:spPr>
        <p:txBody>
          <a:bodyPr/>
          <a:lstStyle/>
          <a:p>
            <a:r>
              <a:rPr lang="en-CA" dirty="0"/>
              <a:t>Challenge 2: </a:t>
            </a:r>
            <a:r>
              <a:rPr lang="en-CA" sz="3200" dirty="0"/>
              <a:t>Solvent precipitation is </a:t>
            </a:r>
            <a:r>
              <a:rPr lang="en-CA" sz="3200" u="sng" dirty="0"/>
              <a:t>not</a:t>
            </a:r>
            <a:r>
              <a:rPr lang="en-CA" sz="3200" dirty="0"/>
              <a:t> chemically selective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8E0D0-C620-426D-A9FC-02F3FB7F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A883A6-BB23-4F37-AAE9-47A70873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05" y="1871007"/>
            <a:ext cx="6810756" cy="4367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1A7BD8-5450-4E12-8CEC-67B6861FC5EE}"/>
              </a:ext>
            </a:extLst>
          </p:cNvPr>
          <p:cNvSpPr txBox="1"/>
          <p:nvPr/>
        </p:nvSpPr>
        <p:spPr>
          <a:xfrm flipH="1">
            <a:off x="1193121" y="3085001"/>
            <a:ext cx="2180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Fractionation of asphaltenes from different crudes using solubility </a:t>
            </a:r>
          </a:p>
        </p:txBody>
      </p:sp>
    </p:spTree>
    <p:extLst>
      <p:ext uri="{BB962C8B-B14F-4D97-AF65-F5344CB8AC3E}">
        <p14:creationId xmlns:p14="http://schemas.microsoft.com/office/powerpoint/2010/main" val="9326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BD5EDE-C5EB-4E00-9396-5A14E08E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23866C-A473-459A-97F8-40B9A0E6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6406"/>
            <a:ext cx="10359125" cy="1128410"/>
          </a:xfrm>
        </p:spPr>
        <p:txBody>
          <a:bodyPr/>
          <a:lstStyle/>
          <a:p>
            <a:r>
              <a:rPr lang="en-CA" dirty="0"/>
              <a:t>Challenge 3: </a:t>
            </a:r>
            <a:r>
              <a:rPr lang="en-CA" sz="3600" dirty="0"/>
              <a:t>Chemical analysis is difficult because: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BD44A-C564-4A1B-8EEF-1AA07AD36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28340"/>
            <a:ext cx="10530270" cy="3806702"/>
          </a:xfrm>
        </p:spPr>
        <p:txBody>
          <a:bodyPr/>
          <a:lstStyle/>
          <a:p>
            <a:r>
              <a:rPr lang="en-CA" dirty="0"/>
              <a:t>Asphaltene molecules stick together to form very stable nanoaggregates, from dimers up to perhaps 50 molecules</a:t>
            </a:r>
          </a:p>
          <a:p>
            <a:pPr lvl="1"/>
            <a:r>
              <a:rPr lang="en-CA" dirty="0"/>
              <a:t>Solutions are not individual molecules in solvent/crude oil</a:t>
            </a:r>
          </a:p>
          <a:p>
            <a:pPr lvl="1"/>
            <a:r>
              <a:rPr lang="en-CA" dirty="0"/>
              <a:t>Persist at very </a:t>
            </a:r>
            <a:r>
              <a:rPr lang="en-CA" dirty="0" err="1"/>
              <a:t>hig</a:t>
            </a:r>
            <a:r>
              <a:rPr lang="en-CA" dirty="0"/>
              <a:t> dilution, high temperature, in strong solvents</a:t>
            </a:r>
          </a:p>
          <a:p>
            <a:r>
              <a:rPr lang="en-CA" dirty="0"/>
              <a:t>Todays presentations will show you how </a:t>
            </a:r>
            <a:r>
              <a:rPr lang="en-CA" dirty="0" err="1"/>
              <a:t>nanoaggregation</a:t>
            </a:r>
            <a:r>
              <a:rPr lang="en-CA" dirty="0"/>
              <a:t> and complexity of the mixture can be overcome </a:t>
            </a:r>
            <a:r>
              <a:rPr lang="en-CA" b="1" u="sng" dirty="0"/>
              <a:t>but</a:t>
            </a:r>
          </a:p>
          <a:p>
            <a:pPr marL="0" indent="0">
              <a:buNone/>
            </a:pPr>
            <a:r>
              <a:rPr lang="en-CA" b="1" u="sng" dirty="0"/>
              <a:t>Much of the published literature on asphaltene chemistry features overinterpretation of biased data!</a:t>
            </a:r>
          </a:p>
          <a:p>
            <a:pPr lvl="1"/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3DAF6-BDBC-4B19-896A-4CDB4434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8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A3D4B-1A19-48CB-9B7E-2EC10AFB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0F8E0A-C68A-4DB3-AB66-1073BEF5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Challenge 4: New ideas for asphaltenes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A736A-B253-420F-B9BD-6382D3895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New insights into asphaltene behavior</a:t>
            </a:r>
          </a:p>
          <a:p>
            <a:r>
              <a:rPr lang="en-CA" dirty="0"/>
              <a:t>New ways of manipulating behavior, composition, and products</a:t>
            </a:r>
          </a:p>
          <a:p>
            <a:r>
              <a:rPr lang="en-CA" dirty="0"/>
              <a:t>Current process options too limiting for future fuels/materials</a:t>
            </a:r>
          </a:p>
          <a:p>
            <a:pPr lvl="1"/>
            <a:r>
              <a:rPr lang="en-CA" dirty="0"/>
              <a:t>Solvent deasphalting</a:t>
            </a:r>
          </a:p>
          <a:p>
            <a:pPr lvl="1"/>
            <a:r>
              <a:rPr lang="en-CA" dirty="0"/>
              <a:t>Thermal cracking and coking</a:t>
            </a:r>
          </a:p>
          <a:p>
            <a:pPr lvl="1"/>
            <a:r>
              <a:rPr lang="en-CA" dirty="0"/>
              <a:t>Conversion with catalyst and hydrogen</a:t>
            </a:r>
          </a:p>
          <a:p>
            <a:pPr lvl="1"/>
            <a:r>
              <a:rPr lang="en-CA" dirty="0"/>
              <a:t>Yields and performance boundaries for these approaches are well understood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E5722-0C41-40AE-95DD-8F33786E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7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66CE8-C419-49AD-BAC7-A448E5B1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F27554-FC25-407D-9F3B-82C474753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Workshop Hypothesis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7B8F0-F679-40FE-8E34-370E1F5F7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28340"/>
            <a:ext cx="10075514" cy="380670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-Roman"/>
              </a:rPr>
              <a:t>“The asphaltene fraction contains building blocks of material that are valuable for production of fuels, and material that is potentially valuable for carbon products.”</a:t>
            </a:r>
            <a:endParaRPr lang="en-CA" sz="32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-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97969-79DB-4A14-8A85-F986612F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0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3A323A-BF52-4D80-8525-C02B404D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8B30BC-B8DF-4A22-AEDF-667B6110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Workshop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A805E-D10F-43D9-BF6C-A0D54A551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Inform oilsands industry researchers on the current science of asphaltene molecular composition and behavior.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Prompt the development of research projects on novel approaches to defining asphaltene behavior and enhancing utilization of this material by separations and or reactions. </a:t>
            </a:r>
          </a:p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0291-395F-4660-A2F5-9DEFD42B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8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3B10CA-77D4-4AD4-8D3C-FF2DDCAE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424C44-6034-4CF2-8F9E-09C9E939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Agenda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9D71CBA-6D59-4B18-B2F9-88FF2D59C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99073"/>
              </p:ext>
            </p:extLst>
          </p:nvPr>
        </p:nvGraphicFramePr>
        <p:xfrm>
          <a:off x="2236117" y="1678949"/>
          <a:ext cx="7421316" cy="3801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940">
                  <a:extLst>
                    <a:ext uri="{9D8B030D-6E8A-4147-A177-3AD203B41FA5}">
                      <a16:colId xmlns:a16="http://schemas.microsoft.com/office/drawing/2014/main" val="3447111860"/>
                    </a:ext>
                  </a:extLst>
                </a:gridCol>
                <a:gridCol w="787264">
                  <a:extLst>
                    <a:ext uri="{9D8B030D-6E8A-4147-A177-3AD203B41FA5}">
                      <a16:colId xmlns:a16="http://schemas.microsoft.com/office/drawing/2014/main" val="4227063966"/>
                    </a:ext>
                  </a:extLst>
                </a:gridCol>
                <a:gridCol w="5721112">
                  <a:extLst>
                    <a:ext uri="{9D8B030D-6E8A-4147-A177-3AD203B41FA5}">
                      <a16:colId xmlns:a16="http://schemas.microsoft.com/office/drawing/2014/main" val="21362480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Start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-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End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-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Agenda Item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-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591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"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09:00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-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09:20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-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Workshop Opening – Murray Gray, Alberta Innovates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-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802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09:20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-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effectLst/>
                        </a:rPr>
                        <a:t>09:50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-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</a:rPr>
                        <a:t>Industry Panel – Challenges and Opportunities in Dealing with Asphaltenes</a:t>
                      </a:r>
                      <a:endParaRPr lang="en-CA" sz="16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</a:rPr>
                        <a:t>Moderator: Jinwen Chen (CANMET)</a:t>
                      </a:r>
                      <a:endParaRPr lang="en-CA" sz="16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</a:rPr>
                        <a:t>Participants: Brad Komishke (Teck), Todd Pugsley (Suncor), Scott Smith (Cenovus)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-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5767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09:50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-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>
                          <a:effectLst/>
                        </a:rPr>
                        <a:t>11:50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-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</a:rPr>
                        <a:t>Research Presentations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</a:rPr>
                        <a:t>Session Chair: Mrudula Paranjape, CNRL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-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614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-Roman"/>
                        </a:rPr>
                        <a:t>12:00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-Roman"/>
                        </a:rPr>
                        <a:t>13:00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-Roman"/>
                        </a:rPr>
                        <a:t>Lunch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735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-Roman"/>
                        </a:rPr>
                        <a:t>13:00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-Roman"/>
                        </a:rPr>
                        <a:t>14:30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-Roman"/>
                        </a:rPr>
                        <a:t>Poster Sessions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623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-Roman"/>
                        </a:rPr>
                        <a:t>14:30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CA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-Roman"/>
                        </a:rPr>
                        <a:t>15:00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-Roman"/>
                        </a:rPr>
                        <a:t>Round Table on Potential Research and Path Forward for Projects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-Roman"/>
                        </a:rPr>
                        <a:t>Moderator: Shunlan Liu, Alberta Innovates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110855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B2987-989E-4BDC-B6BA-76763FFAE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37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9E7D76-6CDF-436A-9146-DC225488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183560" y="856441"/>
            <a:ext cx="6714020" cy="5851587"/>
            <a:chOff x="1200" y="528"/>
            <a:chExt cx="3667" cy="3257"/>
          </a:xfrm>
        </p:grpSpPr>
        <p:sp>
          <p:nvSpPr>
            <p:cNvPr id="74755" name="Text Box 3"/>
            <p:cNvSpPr txBox="1">
              <a:spLocks noChangeArrowheads="1"/>
            </p:cNvSpPr>
            <p:nvPr/>
          </p:nvSpPr>
          <p:spPr bwMode="auto">
            <a:xfrm>
              <a:off x="1392" y="3552"/>
              <a:ext cx="2836" cy="233"/>
            </a:xfrm>
            <a:prstGeom prst="rect">
              <a:avLst/>
            </a:prstGeom>
            <a:noFill/>
            <a:ln w="9525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i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ADVANCED SEPARATION TECHNOLOGIES</a:t>
              </a:r>
              <a:endParaRPr lang="en-US" i="1" u="sng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4756" name="Text Box 4"/>
            <p:cNvSpPr txBox="1">
              <a:spLocks noChangeArrowheads="1"/>
            </p:cNvSpPr>
            <p:nvPr/>
          </p:nvSpPr>
          <p:spPr bwMode="auto">
            <a:xfrm>
              <a:off x="1200" y="528"/>
              <a:ext cx="29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 sz="20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CANMET WESTERN RESEARCH CENTRE</a:t>
              </a:r>
              <a:endParaRPr lang="en-US" sz="200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727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448"/>
              <a:ext cx="45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1" name="Line 6"/>
            <p:cNvSpPr>
              <a:spLocks noChangeShapeType="1"/>
            </p:cNvSpPr>
            <p:nvPr/>
          </p:nvSpPr>
          <p:spPr bwMode="auto">
            <a:xfrm>
              <a:off x="3444" y="3398"/>
              <a:ext cx="1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aphicFrame>
          <p:nvGraphicFramePr>
            <p:cNvPr id="72712" name="Object 2"/>
            <p:cNvGraphicFramePr>
              <a:graphicFrameLocks noChangeAspect="1"/>
            </p:cNvGraphicFramePr>
            <p:nvPr/>
          </p:nvGraphicFramePr>
          <p:xfrm>
            <a:off x="3632" y="3333"/>
            <a:ext cx="414" cy="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4" imgW="619354" imgH="200254" progId="Excel.Sheet.8">
                    <p:embed/>
                  </p:oleObj>
                </mc:Choice>
                <mc:Fallback>
                  <p:oleObj name="Worksheet" r:id="rId4" imgW="619354" imgH="200254" progId="Excel.Sheet.8">
                    <p:embed/>
                    <p:pic>
                      <p:nvPicPr>
                        <p:cNvPr id="7271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2" y="3333"/>
                          <a:ext cx="414" cy="1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271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189"/>
              <a:ext cx="3008" cy="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2714" name="Object 3"/>
            <p:cNvGraphicFramePr>
              <a:graphicFrameLocks noChangeAspect="1"/>
            </p:cNvGraphicFramePr>
            <p:nvPr/>
          </p:nvGraphicFramePr>
          <p:xfrm>
            <a:off x="1566" y="958"/>
            <a:ext cx="3013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7" imgW="6105754" imgH="524256" progId="Excel.Sheet.8">
                    <p:embed/>
                  </p:oleObj>
                </mc:Choice>
                <mc:Fallback>
                  <p:oleObj name="Worksheet" r:id="rId7" imgW="6105754" imgH="524256" progId="Excel.Sheet.8">
                    <p:embed/>
                    <p:pic>
                      <p:nvPicPr>
                        <p:cNvPr id="7271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6" y="958"/>
                          <a:ext cx="3013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E7EF4C08-9552-4DCB-AABE-D4E35D730510}"/>
              </a:ext>
            </a:extLst>
          </p:cNvPr>
          <p:cNvSpPr txBox="1">
            <a:spLocks/>
          </p:cNvSpPr>
          <p:nvPr/>
        </p:nvSpPr>
        <p:spPr>
          <a:xfrm>
            <a:off x="495617" y="1881533"/>
            <a:ext cx="3712644" cy="2372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4FE5-CD15-4368-95A5-BA482643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5596"/>
            <a:ext cx="9426633" cy="1128410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/>
              <a:t>Let’s talk asphaltenes!</a:t>
            </a:r>
            <a:br>
              <a:rPr lang="en-US" altLang="en-US" dirty="0"/>
            </a:br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48F0AD-7B6C-4AB8-A179-8BFB0B454920}"/>
              </a:ext>
            </a:extLst>
          </p:cNvPr>
          <p:cNvSpPr/>
          <p:nvPr/>
        </p:nvSpPr>
        <p:spPr>
          <a:xfrm>
            <a:off x="379157" y="6115143"/>
            <a:ext cx="9156030" cy="647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person, outdoor, person, standing&#10;&#10;Description automatically generated">
            <a:extLst>
              <a:ext uri="{FF2B5EF4-FFF2-40B4-BE49-F238E27FC236}">
                <a16:creationId xmlns:a16="http://schemas.microsoft.com/office/drawing/2014/main" id="{CB729C59-F5AF-4B14-AE14-AAEBE0EF6E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124" y="2021395"/>
            <a:ext cx="5602756" cy="3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1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57B8C6-315C-4F9B-A7A2-0219BF67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1FF56D-A356-4630-A09C-3227FE53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Trouble Connecting?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37EF7-AF43-4B70-BE41-E76411C98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b="1" dirty="0">
                <a:solidFill>
                  <a:srgbClr val="252424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C</a:t>
            </a:r>
            <a:r>
              <a:rPr lang="en-CA" sz="3200" b="1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all in (audio only)</a:t>
            </a:r>
            <a:r>
              <a:rPr lang="en-CA" sz="32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3200" u="sng" dirty="0">
                <a:solidFill>
                  <a:srgbClr val="6264A7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hlinkClick r:id="rId2"/>
              </a:rPr>
              <a:t>+1 647-749-1699,,107292817#</a:t>
            </a:r>
            <a:r>
              <a:rPr lang="en-CA" sz="32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  Canada, Toronto 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3200" u="sng" dirty="0">
                <a:solidFill>
                  <a:srgbClr val="6264A7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hlinkClick r:id="rId3"/>
              </a:rPr>
              <a:t>(844) 615-8188,,107292817#</a:t>
            </a:r>
            <a:r>
              <a:rPr lang="en-CA" sz="32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  Canada (Toll-free) </a:t>
            </a:r>
            <a:endParaRPr lang="en-CA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32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Phone Conference ID: 107 292 817# </a:t>
            </a:r>
          </a:p>
          <a:p>
            <a:pPr marL="0" indent="0">
              <a:buNone/>
            </a:pPr>
            <a:endParaRPr lang="en-CA" sz="3200" dirty="0">
              <a:solidFill>
                <a:srgbClr val="252424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CA" sz="32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Assistance: </a:t>
            </a:r>
            <a:r>
              <a:rPr lang="en-CA" sz="3200" b="1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linda.russell@albertainnovates.ca</a:t>
            </a:r>
            <a:endParaRPr lang="en-CA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4EE5F-0588-46B8-BA70-8294157B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9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06F76-E422-4C8D-B003-427AE834C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78" y="967443"/>
            <a:ext cx="9234514" cy="1495794"/>
          </a:xfrm>
        </p:spPr>
        <p:txBody>
          <a:bodyPr/>
          <a:lstStyle/>
          <a:p>
            <a:r>
              <a:rPr lang="en-US" sz="5400" dirty="0"/>
              <a:t>Workshop on Asphaltene Properties and Processing</a:t>
            </a:r>
            <a:endParaRPr lang="en-CA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4D50C-6C75-4CD8-AE3A-99BF263C76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7837" y="3194969"/>
            <a:ext cx="8284197" cy="2239345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Murray Gray, Senior Technical Advisor</a:t>
            </a:r>
          </a:p>
          <a:p>
            <a:r>
              <a:rPr lang="en-CA" dirty="0"/>
              <a:t>Advanced Hydrocarbons, Clean Resources</a:t>
            </a:r>
          </a:p>
          <a:p>
            <a:endParaRPr lang="en-CA" dirty="0"/>
          </a:p>
          <a:p>
            <a:r>
              <a:rPr lang="en-CA" sz="4400" dirty="0"/>
              <a:t>National Partial Upgrading Committee</a:t>
            </a:r>
          </a:p>
          <a:p>
            <a:r>
              <a:rPr lang="en-CA" sz="4400" dirty="0"/>
              <a:t>February 2021</a:t>
            </a:r>
          </a:p>
        </p:txBody>
      </p:sp>
    </p:spTree>
    <p:extLst>
      <p:ext uri="{BB962C8B-B14F-4D97-AF65-F5344CB8AC3E}">
        <p14:creationId xmlns:p14="http://schemas.microsoft.com/office/powerpoint/2010/main" val="343504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47B9843-D13C-46F9-A470-2495B0C24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National Partial Upgrading Committee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5152AD-CDB0-460F-9B23-E432A423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98" y="1875312"/>
            <a:ext cx="9426634" cy="3806702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Collaborative group focused on promoting and de-risking technologies for bitumen partial upgrading</a:t>
            </a:r>
          </a:p>
          <a:p>
            <a:r>
              <a:rPr lang="en-CA" dirty="0"/>
              <a:t>Active since circa 2010</a:t>
            </a:r>
          </a:p>
          <a:p>
            <a:r>
              <a:rPr lang="en-CA" dirty="0"/>
              <a:t>Oilsands operators</a:t>
            </a:r>
          </a:p>
          <a:p>
            <a:pPr lvl="1"/>
            <a:r>
              <a:rPr lang="en-CA" dirty="0"/>
              <a:t>CNOOC</a:t>
            </a:r>
          </a:p>
          <a:p>
            <a:pPr lvl="1"/>
            <a:r>
              <a:rPr lang="en-CA" dirty="0"/>
              <a:t>Cenovus</a:t>
            </a:r>
          </a:p>
          <a:p>
            <a:pPr lvl="1"/>
            <a:r>
              <a:rPr lang="en-CA" dirty="0"/>
              <a:t>CNRL</a:t>
            </a:r>
          </a:p>
          <a:p>
            <a:pPr lvl="1"/>
            <a:r>
              <a:rPr lang="en-CA" dirty="0"/>
              <a:t>Imperial Oil</a:t>
            </a:r>
          </a:p>
          <a:p>
            <a:pPr lvl="1"/>
            <a:r>
              <a:rPr lang="en-CA" dirty="0"/>
              <a:t>Suncor</a:t>
            </a:r>
          </a:p>
          <a:p>
            <a:r>
              <a:rPr lang="en-CA" dirty="0"/>
              <a:t>Government research and policy</a:t>
            </a:r>
          </a:p>
          <a:p>
            <a:pPr lvl="1"/>
            <a:r>
              <a:rPr lang="en-CA" dirty="0"/>
              <a:t>Alberta Energy</a:t>
            </a:r>
          </a:p>
          <a:p>
            <a:pPr lvl="1"/>
            <a:r>
              <a:rPr lang="en-CA" dirty="0"/>
              <a:t>Alberta Innovates</a:t>
            </a:r>
          </a:p>
          <a:p>
            <a:pPr lvl="1"/>
            <a:r>
              <a:rPr lang="en-CA" dirty="0"/>
              <a:t>Natural Resources Canada – CANMET Energy and CANMET Materials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9BBBE-778A-4F23-ADE6-8DA99B98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8636F-1437-475E-949A-F21CC55AE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9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B554F1-2428-4CEB-920B-0EC520F0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Asphaltenes in Bitumen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4BC88-F35C-476A-9977-3E6196272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8757"/>
            <a:ext cx="10417803" cy="4426285"/>
          </a:xfrm>
        </p:spPr>
        <p:txBody>
          <a:bodyPr>
            <a:normAutofit/>
          </a:bodyPr>
          <a:lstStyle/>
          <a:p>
            <a:r>
              <a:rPr lang="en-CA" sz="3200" b="0" i="0" u="none" strike="noStrike" baseline="0" dirty="0"/>
              <a:t>Defined as fraction soluble in toluene, insoluble in </a:t>
            </a:r>
            <a:r>
              <a:rPr lang="en-CA" sz="3200" b="0" i="1" u="none" strike="noStrike" baseline="0" dirty="0"/>
              <a:t>n</a:t>
            </a:r>
            <a:r>
              <a:rPr lang="en-CA" sz="3200" b="0" i="0" u="none" strike="noStrike" baseline="0" dirty="0"/>
              <a:t>-pentane (C</a:t>
            </a:r>
            <a:r>
              <a:rPr lang="en-CA" sz="3200" b="0" i="0" u="none" strike="noStrike" baseline="-25000" dirty="0"/>
              <a:t>5</a:t>
            </a:r>
            <a:r>
              <a:rPr lang="en-CA" sz="3200" b="0" i="0" u="none" strike="noStrike" baseline="0" dirty="0"/>
              <a:t>-asphaltenes) or </a:t>
            </a:r>
            <a:r>
              <a:rPr lang="en-CA" sz="3200" b="0" i="1" u="none" strike="noStrike" baseline="0" dirty="0"/>
              <a:t>n</a:t>
            </a:r>
            <a:r>
              <a:rPr lang="en-CA" sz="3200" b="0" i="0" u="none" strike="noStrike" baseline="0" dirty="0"/>
              <a:t>-heptane (C</a:t>
            </a:r>
            <a:r>
              <a:rPr lang="en-CA" sz="3200" b="0" i="0" u="none" strike="noStrike" baseline="-25000" dirty="0"/>
              <a:t>7</a:t>
            </a:r>
            <a:r>
              <a:rPr lang="en-CA" sz="3200" b="0" i="0" u="none" strike="noStrike" baseline="0" dirty="0"/>
              <a:t>-asphaltenes)</a:t>
            </a:r>
          </a:p>
          <a:p>
            <a:r>
              <a:rPr lang="en-CA" sz="3200" dirty="0"/>
              <a:t>Non-distillable under vacuum, so form part of the vacuum residue fraction</a:t>
            </a:r>
          </a:p>
          <a:p>
            <a:r>
              <a:rPr lang="en-CA" sz="3200" b="0" i="0" u="none" strike="noStrike" baseline="0" dirty="0"/>
              <a:t>Value of crude oil depends multiple properties, including:</a:t>
            </a:r>
          </a:p>
          <a:p>
            <a:pPr lvl="1"/>
            <a:r>
              <a:rPr lang="en-CA" sz="2800" b="0" i="0" u="none" strike="noStrike" baseline="0" dirty="0"/>
              <a:t>content of vacuum re</a:t>
            </a:r>
            <a:r>
              <a:rPr lang="en-CA" sz="2800" dirty="0"/>
              <a:t>sidue</a:t>
            </a:r>
          </a:p>
          <a:p>
            <a:pPr lvl="1"/>
            <a:r>
              <a:rPr lang="en-CA" sz="2800" dirty="0"/>
              <a:t>sulfur content</a:t>
            </a:r>
          </a:p>
          <a:p>
            <a:pPr lvl="1"/>
            <a:r>
              <a:rPr lang="en-CA" sz="2800" b="0" i="0" u="none" strike="noStrike" baseline="0" dirty="0"/>
              <a:t>Tendency to form coke during thermal cracking</a:t>
            </a:r>
          </a:p>
          <a:p>
            <a:endParaRPr lang="en-US" sz="6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EA249-2E21-474B-9DC7-FF8287A6B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429A8-F8B7-456E-8DD1-6D6B907E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7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FC2F-CBF5-421E-8E0C-5E22A159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 Fate of Asphaltenes in Bitumen – Mining with Coking-Upgraders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087BB-941A-4864-B605-1D5FD4D8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A2D56-07D8-4C34-AB83-8A7B0970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63D50-AE08-40A0-83B7-4BC1678B3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9" y="2433331"/>
            <a:ext cx="1341482" cy="1341482"/>
          </a:xfrm>
          <a:prstGeom prst="rect">
            <a:avLst/>
          </a:prstGeom>
        </p:spPr>
      </p:pic>
      <p:pic>
        <p:nvPicPr>
          <p:cNvPr id="9" name="Picture 7" descr="Pipeline icon">
            <a:extLst>
              <a:ext uri="{FF2B5EF4-FFF2-40B4-BE49-F238E27FC236}">
                <a16:creationId xmlns:a16="http://schemas.microsoft.com/office/drawing/2014/main" id="{3CD7712C-6BF4-4B59-930B-A2C0C1318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46" y="2721651"/>
            <a:ext cx="1388103" cy="69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Refinery">
            <a:extLst>
              <a:ext uri="{FF2B5EF4-FFF2-40B4-BE49-F238E27FC236}">
                <a16:creationId xmlns:a16="http://schemas.microsoft.com/office/drawing/2014/main" id="{8E38B33E-459D-4B61-853C-8C5DECC14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43" y="2673085"/>
            <a:ext cx="910254" cy="67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3">
            <a:extLst>
              <a:ext uri="{FF2B5EF4-FFF2-40B4-BE49-F238E27FC236}">
                <a16:creationId xmlns:a16="http://schemas.microsoft.com/office/drawing/2014/main" id="{62652ADA-9632-4AA4-9E8E-916871BC5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5942" y="3061610"/>
            <a:ext cx="66100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AF4B3036-2170-4EA8-87D4-F6660F5E5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645" y="3061610"/>
            <a:ext cx="39660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B6154755-8E5B-4CED-881A-9D9F7378F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192" y="2211532"/>
            <a:ext cx="1470274" cy="4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Upgrader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647DD08D-097B-4F40-B09E-E05E6A276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147" y="2216706"/>
            <a:ext cx="1553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07166275-FA40-4C3C-9BE0-6178AA4B2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246" y="2245063"/>
            <a:ext cx="1282723" cy="4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</a:p>
        </p:txBody>
      </p:sp>
      <p:sp>
        <p:nvSpPr>
          <p:cNvPr id="30" name="TextBox 39">
            <a:extLst>
              <a:ext uri="{FF2B5EF4-FFF2-40B4-BE49-F238E27FC236}">
                <a16:creationId xmlns:a16="http://schemas.microsoft.com/office/drawing/2014/main" id="{8E82678A-5458-41E2-8AF0-E7EB442D3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459" y="2794088"/>
            <a:ext cx="340352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Synthetic Crude Oil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(SCO)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asphaltene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asphaltene converted to coke, gas, or liquid product</a:t>
            </a:r>
          </a:p>
        </p:txBody>
      </p:sp>
      <p:sp>
        <p:nvSpPr>
          <p:cNvPr id="32" name="Text Box 23">
            <a:extLst>
              <a:ext uri="{FF2B5EF4-FFF2-40B4-BE49-F238E27FC236}">
                <a16:creationId xmlns:a16="http://schemas.microsoft.com/office/drawing/2014/main" id="{9608ACA6-5B32-47C7-80C5-1FADF04B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158" y="2211420"/>
            <a:ext cx="1093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DE2E25B5-1D4E-4C60-A51B-D47173AE4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0881" y="3069433"/>
            <a:ext cx="66100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lowchart: Off-page Connector 34">
            <a:extLst>
              <a:ext uri="{FF2B5EF4-FFF2-40B4-BE49-F238E27FC236}">
                <a16:creationId xmlns:a16="http://schemas.microsoft.com/office/drawing/2014/main" id="{8EE97018-9EC3-4FE1-A29C-CF2D54A44BFA}"/>
              </a:ext>
            </a:extLst>
          </p:cNvPr>
          <p:cNvSpPr/>
          <p:nvPr/>
        </p:nvSpPr>
        <p:spPr>
          <a:xfrm>
            <a:off x="3098692" y="2812652"/>
            <a:ext cx="661001" cy="868259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3CD5737B-DC3F-41AC-9A5A-D1006F04E7D5}"/>
              </a:ext>
            </a:extLst>
          </p:cNvPr>
          <p:cNvCxnSpPr>
            <a:stCxn id="35" idx="2"/>
          </p:cNvCxnSpPr>
          <p:nvPr/>
        </p:nvCxnSpPr>
        <p:spPr>
          <a:xfrm rot="5400000">
            <a:off x="3127678" y="3982426"/>
            <a:ext cx="603030" cy="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2">
            <a:extLst>
              <a:ext uri="{FF2B5EF4-FFF2-40B4-BE49-F238E27FC236}">
                <a16:creationId xmlns:a16="http://schemas.microsoft.com/office/drawing/2014/main" id="{1611B037-E37A-40A3-AF3A-5BB0AEEF5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289" y="4393012"/>
            <a:ext cx="1213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Tailings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231FB39D-339F-4CE6-9503-CAA42E4DA1F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28951" y="3894218"/>
            <a:ext cx="778944" cy="506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22">
            <a:extLst>
              <a:ext uri="{FF2B5EF4-FFF2-40B4-BE49-F238E27FC236}">
                <a16:creationId xmlns:a16="http://schemas.microsoft.com/office/drawing/2014/main" id="{A95217E6-6558-4690-BB34-5A6058393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442" y="4401728"/>
            <a:ext cx="1999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Coke to Mine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99982E-8175-4C59-B835-FFAA77E57A6B}"/>
              </a:ext>
            </a:extLst>
          </p:cNvPr>
          <p:cNvSpPr txBox="1"/>
          <p:nvPr/>
        </p:nvSpPr>
        <p:spPr>
          <a:xfrm>
            <a:off x="1952671" y="5266453"/>
            <a:ext cx="422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CNRL Horizon, Suncor Base Plant, Syncrude</a:t>
            </a:r>
          </a:p>
        </p:txBody>
      </p:sp>
    </p:spTree>
    <p:extLst>
      <p:ext uri="{BB962C8B-B14F-4D97-AF65-F5344CB8AC3E}">
        <p14:creationId xmlns:p14="http://schemas.microsoft.com/office/powerpoint/2010/main" val="28302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FC2F-CBF5-421E-8E0C-5E22A159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 Fate of Asphaltenes in Bitumen – Mining with Paraffinic Froth Treatment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087BB-941A-4864-B605-1D5FD4D8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A2D56-07D8-4C34-AB83-8A7B0970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00461" y="6361636"/>
            <a:ext cx="2743200" cy="365125"/>
          </a:xfrm>
        </p:spPr>
        <p:txBody>
          <a:bodyPr/>
          <a:lstStyle/>
          <a:p>
            <a:fld id="{11FBC577-F411-BF44-8A78-AAA4F181893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63D50-AE08-40A0-83B7-4BC1678B3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9" y="2433331"/>
            <a:ext cx="1341482" cy="1341482"/>
          </a:xfrm>
          <a:prstGeom prst="rect">
            <a:avLst/>
          </a:prstGeom>
        </p:spPr>
      </p:pic>
      <p:pic>
        <p:nvPicPr>
          <p:cNvPr id="9" name="Picture 7" descr="Pipeline icon">
            <a:extLst>
              <a:ext uri="{FF2B5EF4-FFF2-40B4-BE49-F238E27FC236}">
                <a16:creationId xmlns:a16="http://schemas.microsoft.com/office/drawing/2014/main" id="{3CD7712C-6BF4-4B59-930B-A2C0C1318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906" y="2818608"/>
            <a:ext cx="1388103" cy="69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Refinery">
            <a:extLst>
              <a:ext uri="{FF2B5EF4-FFF2-40B4-BE49-F238E27FC236}">
                <a16:creationId xmlns:a16="http://schemas.microsoft.com/office/drawing/2014/main" id="{8E38B33E-459D-4B61-853C-8C5DECC14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03" y="2770042"/>
            <a:ext cx="910254" cy="67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3">
            <a:extLst>
              <a:ext uri="{FF2B5EF4-FFF2-40B4-BE49-F238E27FC236}">
                <a16:creationId xmlns:a16="http://schemas.microsoft.com/office/drawing/2014/main" id="{62652ADA-9632-4AA4-9E8E-916871BC5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5942" y="3061610"/>
            <a:ext cx="66100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AF4B3036-2170-4EA8-87D4-F6660F5E5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4405" y="3158567"/>
            <a:ext cx="39660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B6154755-8E5B-4CED-881A-9D9F7378F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701" y="2278482"/>
            <a:ext cx="1470274" cy="4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Upgrader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647DD08D-097B-4F40-B09E-E05E6A276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147" y="2216706"/>
            <a:ext cx="1553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07166275-FA40-4C3C-9BE0-6178AA4B2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1006" y="2342020"/>
            <a:ext cx="1282723" cy="4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</a:p>
        </p:txBody>
      </p:sp>
      <p:sp>
        <p:nvSpPr>
          <p:cNvPr id="32" name="Text Box 23">
            <a:extLst>
              <a:ext uri="{FF2B5EF4-FFF2-40B4-BE49-F238E27FC236}">
                <a16:creationId xmlns:a16="http://schemas.microsoft.com/office/drawing/2014/main" id="{9608ACA6-5B32-47C7-80C5-1FADF04B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158" y="2211420"/>
            <a:ext cx="1093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DE2E25B5-1D4E-4C60-A51B-D47173AE4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0881" y="3069433"/>
            <a:ext cx="66100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lowchart: Off-page Connector 34">
            <a:extLst>
              <a:ext uri="{FF2B5EF4-FFF2-40B4-BE49-F238E27FC236}">
                <a16:creationId xmlns:a16="http://schemas.microsoft.com/office/drawing/2014/main" id="{8EE97018-9EC3-4FE1-A29C-CF2D54A44BFA}"/>
              </a:ext>
            </a:extLst>
          </p:cNvPr>
          <p:cNvSpPr/>
          <p:nvPr/>
        </p:nvSpPr>
        <p:spPr>
          <a:xfrm>
            <a:off x="3098692" y="2812652"/>
            <a:ext cx="661001" cy="868259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3CD5737B-DC3F-41AC-9A5A-D1006F04E7D5}"/>
              </a:ext>
            </a:extLst>
          </p:cNvPr>
          <p:cNvCxnSpPr>
            <a:stCxn id="35" idx="2"/>
          </p:cNvCxnSpPr>
          <p:nvPr/>
        </p:nvCxnSpPr>
        <p:spPr>
          <a:xfrm rot="5400000">
            <a:off x="3127678" y="3982426"/>
            <a:ext cx="603030" cy="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2">
            <a:extLst>
              <a:ext uri="{FF2B5EF4-FFF2-40B4-BE49-F238E27FC236}">
                <a16:creationId xmlns:a16="http://schemas.microsoft.com/office/drawing/2014/main" id="{1611B037-E37A-40A3-AF3A-5BB0AEEF5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870" y="4373211"/>
            <a:ext cx="18806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 of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Asphaltenes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fines</a:t>
            </a:r>
          </a:p>
        </p:txBody>
      </p:sp>
      <p:pic>
        <p:nvPicPr>
          <p:cNvPr id="22" name="Picture 7" descr="Pipeline icon">
            <a:extLst>
              <a:ext uri="{FF2B5EF4-FFF2-40B4-BE49-F238E27FC236}">
                <a16:creationId xmlns:a16="http://schemas.microsoft.com/office/drawing/2014/main" id="{1926A57C-2A0F-4F8B-8D0C-1A8E9728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80" y="2876578"/>
            <a:ext cx="1388103" cy="69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4">
            <a:extLst>
              <a:ext uri="{FF2B5EF4-FFF2-40B4-BE49-F238E27FC236}">
                <a16:creationId xmlns:a16="http://schemas.microsoft.com/office/drawing/2014/main" id="{F4F3E1B2-1ABF-4475-B97B-AD2AE2E5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808" y="2093759"/>
            <a:ext cx="17780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Diluent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Pipeline</a:t>
            </a: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0760D0CE-55D9-4BDC-B07C-6CF264B72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360" y="3052071"/>
            <a:ext cx="91025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8F0BE6A7-87A9-41B5-A461-770E667A13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12608" y="3722146"/>
            <a:ext cx="1382698" cy="841195"/>
          </a:xfrm>
          <a:prstGeom prst="bentConnector3">
            <a:avLst>
              <a:gd name="adj1" fmla="val 10064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7">
            <a:extLst>
              <a:ext uri="{FF2B5EF4-FFF2-40B4-BE49-F238E27FC236}">
                <a16:creationId xmlns:a16="http://schemas.microsoft.com/office/drawing/2014/main" id="{7B8DAD1E-2B53-449B-9806-82B720131A4A}"/>
              </a:ext>
            </a:extLst>
          </p:cNvPr>
          <p:cNvGrpSpPr>
            <a:grpSpLocks/>
          </p:cNvGrpSpPr>
          <p:nvPr/>
        </p:nvGrpSpPr>
        <p:grpSpPr bwMode="auto">
          <a:xfrm>
            <a:off x="7024555" y="4087586"/>
            <a:ext cx="2638425" cy="1274763"/>
            <a:chOff x="6402063" y="1371600"/>
            <a:chExt cx="2638964" cy="1274714"/>
          </a:xfrm>
        </p:grpSpPr>
        <p:pic>
          <p:nvPicPr>
            <p:cNvPr id="40" name="Picture 9" descr="Refinery icon">
              <a:extLst>
                <a:ext uri="{FF2B5EF4-FFF2-40B4-BE49-F238E27FC236}">
                  <a16:creationId xmlns:a16="http://schemas.microsoft.com/office/drawing/2014/main" id="{F30C506B-E688-4DAC-A57A-727A2D2BF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5007" y="1447800"/>
              <a:ext cx="2016020" cy="119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1" descr="Refinery">
              <a:extLst>
                <a:ext uri="{FF2B5EF4-FFF2-40B4-BE49-F238E27FC236}">
                  <a16:creationId xmlns:a16="http://schemas.microsoft.com/office/drawing/2014/main" id="{0A5EAD44-0A72-4BB1-8D6B-34068A389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076" y="1531416"/>
              <a:ext cx="969862" cy="906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BBB511B-211F-40D5-90B8-1523F30D422E}"/>
                </a:ext>
              </a:extLst>
            </p:cNvPr>
            <p:cNvSpPr/>
            <p:nvPr/>
          </p:nvSpPr>
          <p:spPr>
            <a:xfrm>
              <a:off x="6402063" y="1371600"/>
              <a:ext cx="622427" cy="1263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5" name="Text Box 25">
            <a:extLst>
              <a:ext uri="{FF2B5EF4-FFF2-40B4-BE49-F238E27FC236}">
                <a16:creationId xmlns:a16="http://schemas.microsoft.com/office/drawing/2014/main" id="{13EAE44E-0438-4BF9-8FA8-380A8E429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510" y="3670490"/>
            <a:ext cx="3799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Deep Conversion Refinery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D7517CC3-F7FE-489A-84A8-6DC371ABC31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88027" y="5609479"/>
            <a:ext cx="778944" cy="506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22">
            <a:extLst>
              <a:ext uri="{FF2B5EF4-FFF2-40B4-BE49-F238E27FC236}">
                <a16:creationId xmlns:a16="http://schemas.microsoft.com/office/drawing/2014/main" id="{E5708DA7-983B-4B0F-BD92-117AF2200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533" y="5905798"/>
            <a:ext cx="1827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Coke to fuel</a:t>
            </a:r>
          </a:p>
        </p:txBody>
      </p:sp>
      <p:sp>
        <p:nvSpPr>
          <p:cNvPr id="48" name="Text Box 24">
            <a:extLst>
              <a:ext uri="{FF2B5EF4-FFF2-40B4-BE49-F238E27FC236}">
                <a16:creationId xmlns:a16="http://schemas.microsoft.com/office/drawing/2014/main" id="{623CDAEB-7B3A-400D-914F-462671AE4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8508" y="2661286"/>
            <a:ext cx="13881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CNRL Albion</a:t>
            </a:r>
          </a:p>
        </p:txBody>
      </p:sp>
      <p:sp>
        <p:nvSpPr>
          <p:cNvPr id="49" name="Text Box 24">
            <a:extLst>
              <a:ext uri="{FF2B5EF4-FFF2-40B4-BE49-F238E27FC236}">
                <a16:creationId xmlns:a16="http://schemas.microsoft.com/office/drawing/2014/main" id="{1263C92B-6BBF-4004-BF18-30DF81FC7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740" y="4651527"/>
            <a:ext cx="13881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Kearl Fort Hills</a:t>
            </a:r>
          </a:p>
        </p:txBody>
      </p:sp>
    </p:spTree>
    <p:extLst>
      <p:ext uri="{BB962C8B-B14F-4D97-AF65-F5344CB8AC3E}">
        <p14:creationId xmlns:p14="http://schemas.microsoft.com/office/powerpoint/2010/main" val="104957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4227" y="4586778"/>
            <a:ext cx="1772368" cy="4566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100" name="Picture 6" descr="wellhead icon">
            <a:extLst>
              <a:ext uri="{FF2B5EF4-FFF2-40B4-BE49-F238E27FC236}">
                <a16:creationId xmlns:a16="http://schemas.microsoft.com/office/drawing/2014/main" id="{76527F7E-BD5F-44DB-B17F-FF8C8EB4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4" y="3339397"/>
            <a:ext cx="1310578" cy="75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8" descr="Pipeline icon">
            <a:extLst>
              <a:ext uri="{FF2B5EF4-FFF2-40B4-BE49-F238E27FC236}">
                <a16:creationId xmlns:a16="http://schemas.microsoft.com/office/drawing/2014/main" id="{8152A856-56EF-4A6E-B284-4CE3BD58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5" y="3430358"/>
            <a:ext cx="1310578" cy="64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10" descr="Refinery icon">
            <a:extLst>
              <a:ext uri="{FF2B5EF4-FFF2-40B4-BE49-F238E27FC236}">
                <a16:creationId xmlns:a16="http://schemas.microsoft.com/office/drawing/2014/main" id="{054F2393-77E6-485F-B55A-2F96ACE0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85" y="3293917"/>
            <a:ext cx="1786443" cy="84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12" descr="Refinery">
            <a:extLst>
              <a:ext uri="{FF2B5EF4-FFF2-40B4-BE49-F238E27FC236}">
                <a16:creationId xmlns:a16="http://schemas.microsoft.com/office/drawing/2014/main" id="{4039DF8F-6C1A-401B-829A-C4AE0DF1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85" y="3339398"/>
            <a:ext cx="859416" cy="63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Line 16">
            <a:extLst>
              <a:ext uri="{FF2B5EF4-FFF2-40B4-BE49-F238E27FC236}">
                <a16:creationId xmlns:a16="http://schemas.microsoft.com/office/drawing/2014/main" id="{0689F6C5-7490-4073-A89B-5CC80EFBC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2068" y="3703236"/>
            <a:ext cx="87371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5" name="Line 17">
            <a:extLst>
              <a:ext uri="{FF2B5EF4-FFF2-40B4-BE49-F238E27FC236}">
                <a16:creationId xmlns:a16="http://schemas.microsoft.com/office/drawing/2014/main" id="{9D8C1892-78B0-4152-92B2-E254D34C5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6364" y="3703236"/>
            <a:ext cx="81131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6" name="Line 18">
            <a:extLst>
              <a:ext uri="{FF2B5EF4-FFF2-40B4-BE49-F238E27FC236}">
                <a16:creationId xmlns:a16="http://schemas.microsoft.com/office/drawing/2014/main" id="{F78C172F-8DD4-4267-A4AB-F42D2BDD3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6942" y="4021597"/>
            <a:ext cx="0" cy="363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7" name="Line 19">
            <a:extLst>
              <a:ext uri="{FF2B5EF4-FFF2-40B4-BE49-F238E27FC236}">
                <a16:creationId xmlns:a16="http://schemas.microsoft.com/office/drawing/2014/main" id="{6DBBE3A5-87C2-47A9-94A6-5C4250CD0F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8926" y="4385435"/>
            <a:ext cx="30580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8" name="Line 20">
            <a:extLst>
              <a:ext uri="{FF2B5EF4-FFF2-40B4-BE49-F238E27FC236}">
                <a16:creationId xmlns:a16="http://schemas.microsoft.com/office/drawing/2014/main" id="{9C8CED8C-85F7-46A2-8E90-EAF84D6103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8926" y="3703237"/>
            <a:ext cx="0" cy="6821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0" name="Text Box 22">
            <a:extLst>
              <a:ext uri="{FF2B5EF4-FFF2-40B4-BE49-F238E27FC236}">
                <a16:creationId xmlns:a16="http://schemas.microsoft.com/office/drawing/2014/main" id="{9569AA19-6C5D-41CE-8871-FDAE09CA7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271" y="2757464"/>
            <a:ext cx="3799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Deep Conversion Refinery</a:t>
            </a:r>
          </a:p>
        </p:txBody>
      </p:sp>
      <p:sp>
        <p:nvSpPr>
          <p:cNvPr id="3111" name="Text Box 24">
            <a:extLst>
              <a:ext uri="{FF2B5EF4-FFF2-40B4-BE49-F238E27FC236}">
                <a16:creationId xmlns:a16="http://schemas.microsoft.com/office/drawing/2014/main" id="{E3EA1EAE-CD42-4553-B410-C93420C61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5007" y="2757463"/>
            <a:ext cx="1282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</a:p>
        </p:txBody>
      </p:sp>
      <p:sp>
        <p:nvSpPr>
          <p:cNvPr id="3077" name="Rectangle 28">
            <a:extLst>
              <a:ext uri="{FF2B5EF4-FFF2-40B4-BE49-F238E27FC236}">
                <a16:creationId xmlns:a16="http://schemas.microsoft.com/office/drawing/2014/main" id="{3D6743A9-00B5-4426-9D0B-B9B66589D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476" y="2007394"/>
            <a:ext cx="466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Diluted Bitumen Shipment to Refineries</a:t>
            </a:r>
          </a:p>
        </p:txBody>
      </p:sp>
      <p:sp>
        <p:nvSpPr>
          <p:cNvPr id="3099" name="TextBox 40">
            <a:extLst>
              <a:ext uri="{FF2B5EF4-FFF2-40B4-BE49-F238E27FC236}">
                <a16:creationId xmlns:a16="http://schemas.microsoft.com/office/drawing/2014/main" id="{7F262138-4BC8-4E63-A3B9-48789A8EE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5" y="3347669"/>
            <a:ext cx="684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Dilbit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68652-7853-47DB-BEBA-50C9D7CD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164" y="6266865"/>
            <a:ext cx="2743200" cy="365125"/>
          </a:xfrm>
        </p:spPr>
        <p:txBody>
          <a:bodyPr/>
          <a:lstStyle/>
          <a:p>
            <a:fld id="{11FBC577-F411-BF44-8A78-AAA4F181893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6C114-E812-4F7B-A9A9-D7B0EEA08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Oilsands Operations – In Situ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D801A-D61D-42AB-863C-0F5280EA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8039" y="4640622"/>
            <a:ext cx="4114800" cy="365125"/>
          </a:xfrm>
        </p:spPr>
        <p:txBody>
          <a:bodyPr/>
          <a:lstStyle/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  <p:sp>
        <p:nvSpPr>
          <p:cNvPr id="3112" name="Text Box 23">
            <a:extLst>
              <a:ext uri="{FF2B5EF4-FFF2-40B4-BE49-F238E27FC236}">
                <a16:creationId xmlns:a16="http://schemas.microsoft.com/office/drawing/2014/main" id="{C7FE2E0D-A033-46F8-A2AD-BF63CEFA3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1" y="2766601"/>
            <a:ext cx="16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109" name="Text Box 26">
            <a:extLst>
              <a:ext uri="{FF2B5EF4-FFF2-40B4-BE49-F238E27FC236}">
                <a16:creationId xmlns:a16="http://schemas.microsoft.com/office/drawing/2014/main" id="{39C542C0-CF93-4BB4-B425-BBC947F6E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784" y="4393964"/>
            <a:ext cx="5878532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Diluent to reduce viscosity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(Significant volume </a:t>
            </a:r>
            <a:r>
              <a:rPr lang="en-CA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recyled</a:t>
            </a:r>
            <a:r>
              <a:rPr lang="en-CA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via pipeline and reused)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64F6FBBE-20CB-420B-A2CE-B7E2B72D8AD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19760" y="4684949"/>
            <a:ext cx="1281732" cy="506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22">
            <a:extLst>
              <a:ext uri="{FF2B5EF4-FFF2-40B4-BE49-F238E27FC236}">
                <a16:creationId xmlns:a16="http://schemas.microsoft.com/office/drawing/2014/main" id="{649C16DB-E26B-42F4-AF99-28A5AE231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990" y="5334596"/>
            <a:ext cx="1827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Coke to fuel</a:t>
            </a:r>
          </a:p>
        </p:txBody>
      </p:sp>
    </p:spTree>
    <p:extLst>
      <p:ext uri="{BB962C8B-B14F-4D97-AF65-F5344CB8AC3E}">
        <p14:creationId xmlns:p14="http://schemas.microsoft.com/office/powerpoint/2010/main" val="120579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60869E-4C1E-4BC2-96E1-F4380E4C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2807D2-760E-4B62-876E-9B192DF6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Paradigms for Asphaltene Processing</a:t>
            </a:r>
            <a:br>
              <a:rPr lang="en-CA" dirty="0"/>
            </a:b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B6986-1887-4A21-AA21-DCB59F0D2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773585"/>
            <a:ext cx="9426634" cy="380670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20</a:t>
            </a:r>
            <a:r>
              <a:rPr lang="en-CA" baseline="30000" dirty="0"/>
              <a:t>th</a:t>
            </a:r>
            <a:r>
              <a:rPr lang="en-CA" dirty="0"/>
              <a:t> century</a:t>
            </a:r>
          </a:p>
          <a:p>
            <a:pPr lvl="1"/>
            <a:r>
              <a:rPr lang="en-CA" dirty="0"/>
              <a:t>Coker-based upgraders enable transport of mined bitumen</a:t>
            </a:r>
          </a:p>
          <a:p>
            <a:pPr lvl="1"/>
            <a:r>
              <a:rPr lang="en-CA" dirty="0"/>
              <a:t>Coke is a potential energy resource</a:t>
            </a:r>
          </a:p>
          <a:p>
            <a:pPr lvl="1"/>
            <a:r>
              <a:rPr lang="en-CA" dirty="0"/>
              <a:t>Dilbit transport from In Situ production</a:t>
            </a:r>
          </a:p>
          <a:p>
            <a:r>
              <a:rPr lang="en-CA" dirty="0"/>
              <a:t>2000-2020</a:t>
            </a:r>
          </a:p>
          <a:p>
            <a:pPr lvl="1"/>
            <a:r>
              <a:rPr lang="en-CA" dirty="0"/>
              <a:t> Partial removal of asphaltenes to transport mined bitumen</a:t>
            </a:r>
          </a:p>
          <a:p>
            <a:pPr lvl="1"/>
            <a:r>
              <a:rPr lang="en-CA" dirty="0"/>
              <a:t>Asphaltenes are a potential resource</a:t>
            </a:r>
          </a:p>
          <a:p>
            <a:r>
              <a:rPr lang="en-CA" dirty="0"/>
              <a:t>Future</a:t>
            </a:r>
          </a:p>
          <a:p>
            <a:pPr lvl="1"/>
            <a:r>
              <a:rPr lang="en-CA" dirty="0"/>
              <a:t>Optimal use of oilsands infrastructure</a:t>
            </a:r>
          </a:p>
          <a:p>
            <a:pPr lvl="1"/>
            <a:r>
              <a:rPr lang="en-CA" dirty="0"/>
              <a:t>International drive for net-zero GHG emissions by 2050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7B7FD-E7CC-4572-BEAF-0F339FB1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0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69AABF-B1CD-4DAE-B4B5-8BFAECC9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C577-F411-BF44-8A78-AAA4F18189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B37C49-AF2C-4EB9-BCAA-9F63B347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Challenge 1: </a:t>
            </a:r>
            <a:r>
              <a:rPr lang="en-CA" sz="3600" dirty="0"/>
              <a:t>Asphaltenes are an extraordinarily complex mixture of diverse molecules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54AA8-07F3-42F9-B579-9C111615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Workshop on Asphaltene Properties and Processing, Feb 2021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099594-FF15-4ED1-B442-45A43BFF24A6}"/>
              </a:ext>
            </a:extLst>
          </p:cNvPr>
          <p:cNvGrpSpPr/>
          <p:nvPr/>
        </p:nvGrpSpPr>
        <p:grpSpPr>
          <a:xfrm>
            <a:off x="3711388" y="2092851"/>
            <a:ext cx="6909518" cy="4314473"/>
            <a:chOff x="2723640" y="2092851"/>
            <a:chExt cx="6909518" cy="4314473"/>
          </a:xfrm>
        </p:grpSpPr>
        <p:pic>
          <p:nvPicPr>
            <p:cNvPr id="7" name="Picture 6" descr="A picture containing text, linedrawing&#10;&#10;Description automatically generated">
              <a:extLst>
                <a:ext uri="{FF2B5EF4-FFF2-40B4-BE49-F238E27FC236}">
                  <a16:creationId xmlns:a16="http://schemas.microsoft.com/office/drawing/2014/main" id="{BD85FBF4-500C-40AD-83E8-0D2D3EA96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1635" y="2192839"/>
              <a:ext cx="6871523" cy="420804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553B87-3DC5-457D-8450-6A4BEACC6E45}"/>
                </a:ext>
              </a:extLst>
            </p:cNvPr>
            <p:cNvSpPr/>
            <p:nvPr/>
          </p:nvSpPr>
          <p:spPr>
            <a:xfrm>
              <a:off x="2723640" y="2092851"/>
              <a:ext cx="6909517" cy="43144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F217901-C79B-481F-873D-8CB9AF8E0F31}"/>
              </a:ext>
            </a:extLst>
          </p:cNvPr>
          <p:cNvSpPr txBox="1"/>
          <p:nvPr/>
        </p:nvSpPr>
        <p:spPr>
          <a:xfrm>
            <a:off x="586781" y="3188175"/>
            <a:ext cx="2817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The Flaw of Averages</a:t>
            </a:r>
          </a:p>
          <a:p>
            <a:r>
              <a:rPr lang="en-CA" sz="2400" dirty="0"/>
              <a:t>Average Depth = 1 m</a:t>
            </a:r>
          </a:p>
        </p:txBody>
      </p:sp>
    </p:spTree>
    <p:extLst>
      <p:ext uri="{BB962C8B-B14F-4D97-AF65-F5344CB8AC3E}">
        <p14:creationId xmlns:p14="http://schemas.microsoft.com/office/powerpoint/2010/main" val="2588961719"/>
      </p:ext>
    </p:extLst>
  </p:cSld>
  <p:clrMapOvr>
    <a:masterClrMapping/>
  </p:clrMapOvr>
</p:sld>
</file>

<file path=ppt/theme/theme1.xml><?xml version="1.0" encoding="utf-8"?>
<a:theme xmlns:a="http://schemas.openxmlformats.org/drawingml/2006/main" name="Alberta Innovates_PPT_widescreen_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berta Innovates_PPT_widescreen" id="{B1A0883A-E28F-FF47-8CE1-6A101356EC34}" vid="{A21CA2FB-5324-CD45-BB39-30F80F58C885}"/>
    </a:ext>
  </a:extLst>
</a:theme>
</file>

<file path=ppt/theme/theme2.xml><?xml version="1.0" encoding="utf-8"?>
<a:theme xmlns:a="http://schemas.openxmlformats.org/drawingml/2006/main" name="Alberta Innovates_PPT_widescreen_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lberta Innovates_PPT_widescreen" id="{B1A0883A-E28F-FF47-8CE1-6A101356EC34}" vid="{A21CA2FB-5324-CD45-BB39-30F80F58C8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Alberta Innovates_PPT_widescreen_template</Template>
  <TotalTime>21588</TotalTime>
  <Words>925</Words>
  <Application>Microsoft Office PowerPoint</Application>
  <PresentationFormat>Widescreen</PresentationFormat>
  <Paragraphs>181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Times New Roman</vt:lpstr>
      <vt:lpstr>Alberta Innovates_PPT_widescreen_template</vt:lpstr>
      <vt:lpstr>Alberta Innovates_PPT_widescreen_template</vt:lpstr>
      <vt:lpstr>Worksheet</vt:lpstr>
      <vt:lpstr>Workshop on Asphaltene Properties and Processing </vt:lpstr>
      <vt:lpstr>Workshop on Asphaltene Properties and Processing</vt:lpstr>
      <vt:lpstr>National Partial Upgrading Committee</vt:lpstr>
      <vt:lpstr>Asphaltenes in Bitumen</vt:lpstr>
      <vt:lpstr>Current Fate of Asphaltenes in Bitumen – Mining with Coking-Upgraders</vt:lpstr>
      <vt:lpstr>Current Fate of Asphaltenes in Bitumen – Mining with Paraffinic Froth Treatment</vt:lpstr>
      <vt:lpstr>Current Oilsands Operations – In Situ</vt:lpstr>
      <vt:lpstr>Paradigms for Asphaltene Processing </vt:lpstr>
      <vt:lpstr>Challenge 1: Asphaltenes are an extraordinarily complex mixture of diverse molecules</vt:lpstr>
      <vt:lpstr>Amount of Asphaltene Precipitation Can Be Tuned</vt:lpstr>
      <vt:lpstr>Challenge 2: Solvent precipitation is not chemically selective</vt:lpstr>
      <vt:lpstr>Challenge 3: Chemical analysis is difficult because:</vt:lpstr>
      <vt:lpstr>Challenge 4: New ideas for asphaltenes</vt:lpstr>
      <vt:lpstr>Workshop Hypothesis</vt:lpstr>
      <vt:lpstr>Workshop Objectives</vt:lpstr>
      <vt:lpstr>Agenda</vt:lpstr>
      <vt:lpstr>Let’s talk asphaltenes! </vt:lpstr>
      <vt:lpstr>Trouble Connecting?</vt:lpstr>
    </vt:vector>
  </TitlesOfParts>
  <Company>Alberta Innovates - Technology Futures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Heck</dc:creator>
  <cp:lastModifiedBy>Murray Gray</cp:lastModifiedBy>
  <cp:revision>663</cp:revision>
  <cp:lastPrinted>2018-08-21T23:26:39Z</cp:lastPrinted>
  <dcterms:created xsi:type="dcterms:W3CDTF">2016-11-24T22:45:27Z</dcterms:created>
  <dcterms:modified xsi:type="dcterms:W3CDTF">2021-02-25T01:18:13Z</dcterms:modified>
</cp:coreProperties>
</file>