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729" r:id="rId6"/>
  </p:sldMasterIdLst>
  <p:notesMasterIdLst>
    <p:notesMasterId r:id="rId40"/>
  </p:notesMasterIdLst>
  <p:sldIdLst>
    <p:sldId id="321" r:id="rId7"/>
    <p:sldId id="296" r:id="rId8"/>
    <p:sldId id="314" r:id="rId9"/>
    <p:sldId id="285" r:id="rId10"/>
    <p:sldId id="320" r:id="rId11"/>
    <p:sldId id="257" r:id="rId12"/>
    <p:sldId id="275" r:id="rId13"/>
    <p:sldId id="263" r:id="rId14"/>
    <p:sldId id="348" r:id="rId15"/>
    <p:sldId id="287" r:id="rId16"/>
    <p:sldId id="299" r:id="rId17"/>
    <p:sldId id="344" r:id="rId18"/>
    <p:sldId id="266" r:id="rId19"/>
    <p:sldId id="300" r:id="rId20"/>
    <p:sldId id="342" r:id="rId21"/>
    <p:sldId id="345" r:id="rId22"/>
    <p:sldId id="308" r:id="rId23"/>
    <p:sldId id="326" r:id="rId24"/>
    <p:sldId id="327" r:id="rId25"/>
    <p:sldId id="343" r:id="rId26"/>
    <p:sldId id="340" r:id="rId27"/>
    <p:sldId id="313" r:id="rId28"/>
    <p:sldId id="349" r:id="rId29"/>
    <p:sldId id="336" r:id="rId30"/>
    <p:sldId id="337" r:id="rId31"/>
    <p:sldId id="338" r:id="rId32"/>
    <p:sldId id="346" r:id="rId33"/>
    <p:sldId id="265" r:id="rId34"/>
    <p:sldId id="341" r:id="rId35"/>
    <p:sldId id="330" r:id="rId36"/>
    <p:sldId id="347" r:id="rId37"/>
    <p:sldId id="350" r:id="rId38"/>
    <p:sldId id="31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374"/>
    <a:srgbClr val="661C5B"/>
    <a:srgbClr val="B630A3"/>
    <a:srgbClr val="AF2F9D"/>
    <a:srgbClr val="C2D1EC"/>
    <a:srgbClr val="87A4D9"/>
    <a:srgbClr val="E9ADE0"/>
    <a:srgbClr val="9D2B8D"/>
    <a:srgbClr val="79216C"/>
    <a:srgbClr val="A92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27866"/>
    <p:restoredTop sz="81883" autoAdjust="0"/>
  </p:normalViewPr>
  <p:slideViewPr>
    <p:cSldViewPr snapToGrid="0" snapToObjects="1">
      <p:cViewPr>
        <p:scale>
          <a:sx n="46" d="100"/>
          <a:sy n="46" d="100"/>
        </p:scale>
        <p:origin x="-1164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AF2F9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661C5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661C5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AF2F9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E59FDB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Sheet1!$A$2:$A$10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E68C5-242B-A648-938A-A37909879630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5B1AB-062B-A743-BAA5-6F4304B7E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7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84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Change this slide for all DP intro slide decks</a:t>
            </a:r>
          </a:p>
          <a:p>
            <a:endParaRPr lang="en-CA" dirty="0" smtClean="0"/>
          </a:p>
          <a:p>
            <a:r>
              <a:rPr lang="en-CA" dirty="0" smtClean="0"/>
              <a:t>DP1 - demonstrates transparency and provides</a:t>
            </a:r>
            <a:r>
              <a:rPr lang="en-CA" baseline="0" dirty="0" smtClean="0"/>
              <a:t> us with opportunities as a province to get</a:t>
            </a:r>
            <a:r>
              <a:rPr lang="en-CA" dirty="0" smtClean="0"/>
              <a:t> used to sharing data that may lead to further questions and inquiry.</a:t>
            </a:r>
          </a:p>
          <a:p>
            <a:r>
              <a:rPr lang="en-CA" dirty="0" smtClean="0"/>
              <a:t>DP2 - integrates EMR data and administrative data within the acute care segment</a:t>
            </a:r>
            <a:r>
              <a:rPr lang="en-CA" baseline="0" dirty="0" smtClean="0"/>
              <a:t> of the health system to facilitate consistent care for Albertans with COPD.</a:t>
            </a:r>
            <a:endParaRPr lang="en-CA" dirty="0" smtClean="0"/>
          </a:p>
          <a:p>
            <a:r>
              <a:rPr lang="en-CA" dirty="0" smtClean="0"/>
              <a:t>DP3 – work with physicians to obtain primary care data and develop a continuous quality management measurement set that is linked back to practice.</a:t>
            </a:r>
          </a:p>
          <a:p>
            <a:r>
              <a:rPr lang="en-CA" dirty="0" smtClean="0"/>
              <a:t>DP4 - As a system, learn how to use data to drive decisions.</a:t>
            </a:r>
            <a:r>
              <a:rPr lang="en-CA" baseline="0" dirty="0" smtClean="0"/>
              <a:t> This will also help us to </a:t>
            </a:r>
            <a:r>
              <a:rPr lang="en-CA" dirty="0" smtClean="0"/>
              <a:t>understand where the numbers we use for planning come from and how we can improve on the processes for data</a:t>
            </a:r>
            <a:r>
              <a:rPr lang="en-CA" baseline="0" dirty="0" smtClean="0"/>
              <a:t> collection, use, and analysis.</a:t>
            </a:r>
            <a:endParaRPr lang="en-CA" dirty="0" smtClean="0"/>
          </a:p>
          <a:p>
            <a:r>
              <a:rPr lang="en-CA" dirty="0" smtClean="0"/>
              <a:t>DP5 – Provide</a:t>
            </a:r>
            <a:r>
              <a:rPr lang="en-CA" baseline="0" dirty="0" smtClean="0"/>
              <a:t> a s</a:t>
            </a:r>
            <a:r>
              <a:rPr lang="en-CA" dirty="0" smtClean="0"/>
              <a:t>elf-serve portal option that would allow end users to interact with a pre-compiled population health data source.</a:t>
            </a:r>
            <a:endParaRPr lang="en-GB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28999-97C0-43C9-AED7-87FA7AA0AF5F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3591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48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3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r>
              <a:rPr lang="en-US" dirty="0"/>
              <a:t> </a:t>
            </a:r>
            <a:endParaRPr lang="fr-CA" dirty="0"/>
          </a:p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20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Eventually have petabytes worth of data available with appropriate access, security, and privacy safeguards. </a:t>
            </a:r>
          </a:p>
          <a:p>
            <a:endParaRPr lang="en-US" dirty="0" smtClean="0"/>
          </a:p>
          <a:p>
            <a:r>
              <a:rPr lang="en-US" dirty="0" smtClean="0"/>
              <a:t>Image: Library</a:t>
            </a:r>
            <a:r>
              <a:rPr lang="en-US" baseline="0" dirty="0" smtClean="0"/>
              <a:t> of the Canadian Parliament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33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 – expand</a:t>
            </a:r>
            <a:r>
              <a:rPr lang="en-US" baseline="0" dirty="0" smtClean="0"/>
              <a:t> the current limited bookshelf to include more and more volumes of health and health-related data sources. 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33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Institute of Health Economics Lay Advisory Committee October 23, 2015</a:t>
            </a:r>
            <a:endParaRPr lang="fr-CA" dirty="0" smtClean="0"/>
          </a:p>
          <a:p>
            <a:endParaRPr lang="en-US" dirty="0" smtClean="0"/>
          </a:p>
          <a:p>
            <a:r>
              <a:rPr lang="en-CA" dirty="0" smtClean="0"/>
              <a:t>It was assumed that data is centrally stored</a:t>
            </a:r>
          </a:p>
          <a:p>
            <a:pPr lvl="1"/>
            <a:r>
              <a:rPr lang="en-CA" dirty="0" smtClean="0"/>
              <a:t>There was concern about security when stored at several sites that are not standardized for protection and integration.</a:t>
            </a:r>
          </a:p>
          <a:p>
            <a:r>
              <a:rPr lang="en-CA" dirty="0" smtClean="0"/>
              <a:t>Provided the information is non-identifying,  it seems to be a "no brainer" that it is not already available for research, improving the health care system   </a:t>
            </a:r>
          </a:p>
          <a:p>
            <a:pPr lvl="1"/>
            <a:r>
              <a:rPr lang="en-CA" dirty="0" smtClean="0"/>
              <a:t>Are we coordinating with other jurisdictions working on these kinds of initiatives?</a:t>
            </a:r>
          </a:p>
          <a:p>
            <a:pPr lvl="1"/>
            <a:r>
              <a:rPr lang="en-CA" dirty="0" smtClean="0"/>
              <a:t>Does Alberta have too many privacy laws that complicate secondary use of patient data?</a:t>
            </a:r>
          </a:p>
          <a:p>
            <a:pPr lvl="1"/>
            <a:r>
              <a:rPr lang="en-CA" dirty="0" smtClean="0"/>
              <a:t>How co-ordinated are the electronic patient information systems?   </a:t>
            </a:r>
          </a:p>
          <a:p>
            <a:pPr lvl="1"/>
            <a:r>
              <a:rPr lang="en-CA" dirty="0" smtClean="0"/>
              <a:t>Can you guarantee people's information is non-identifiable and secure?</a:t>
            </a:r>
          </a:p>
          <a:p>
            <a:pPr lvl="1"/>
            <a:r>
              <a:rPr lang="en-CA" dirty="0" smtClean="0"/>
              <a:t>Will it be available for commercial use? If so, who will get the money and how will it be used?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77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LIST OF PRINCIPLES: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demonstration projects will engage researchers,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clinicians, public, and policy-makers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consumers of Demonstration Project outputs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ensure that end user data access and data use requirements are not only met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produce relevant and meaningful outcomes for the health system and for Albertans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Existing provincial data and analytics assets, resources, in flight projects, and in flight procurements will be leveraged to the greatest extent possible.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prevent redundancy and waste, the demonstration projects will make every effort to align their activities with existing data and analytics projects. 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Demonstration Projects will include quality management and imbedded analytics functions to improve the health system and outcomes for Albertans.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3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45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DP1 - demonstrates transparency and provides</a:t>
            </a:r>
            <a:r>
              <a:rPr lang="en-CA" baseline="0" dirty="0" smtClean="0"/>
              <a:t> us with opportunities as a province to get</a:t>
            </a:r>
            <a:r>
              <a:rPr lang="en-CA" dirty="0" smtClean="0"/>
              <a:t> used to sharing data that may lead to further questions and inquiry.</a:t>
            </a:r>
          </a:p>
          <a:p>
            <a:r>
              <a:rPr lang="en-CA" dirty="0" smtClean="0"/>
              <a:t>DP2 - integrates EMR data and administrative data within the acute care segment</a:t>
            </a:r>
            <a:r>
              <a:rPr lang="en-CA" baseline="0" dirty="0" smtClean="0"/>
              <a:t> of the health system to facilitate consistent care for Albertans with COPD.</a:t>
            </a:r>
            <a:endParaRPr lang="en-CA" dirty="0" smtClean="0"/>
          </a:p>
          <a:p>
            <a:r>
              <a:rPr lang="en-CA" dirty="0" smtClean="0"/>
              <a:t>DP3 – work with physicians to obtain primary care data and develop a continuous quality management measurement set that is linked back to practice.</a:t>
            </a:r>
          </a:p>
          <a:p>
            <a:r>
              <a:rPr lang="en-CA" dirty="0" smtClean="0"/>
              <a:t>DP4 - As a system, learn how to use data to drive decisions.</a:t>
            </a:r>
            <a:r>
              <a:rPr lang="en-CA" baseline="0" dirty="0" smtClean="0"/>
              <a:t> This will also help us to </a:t>
            </a:r>
            <a:r>
              <a:rPr lang="en-CA" dirty="0" smtClean="0"/>
              <a:t>understand where the numbers we use for planning come from and how we can improve on the processes for data</a:t>
            </a:r>
            <a:r>
              <a:rPr lang="en-CA" baseline="0" dirty="0" smtClean="0"/>
              <a:t> collection, use, and analysis.</a:t>
            </a:r>
            <a:endParaRPr lang="en-CA" dirty="0" smtClean="0"/>
          </a:p>
          <a:p>
            <a:r>
              <a:rPr lang="en-CA" dirty="0" smtClean="0"/>
              <a:t>DP5 – Provide</a:t>
            </a:r>
            <a:r>
              <a:rPr lang="en-CA" baseline="0" dirty="0" smtClean="0"/>
              <a:t> a s</a:t>
            </a:r>
            <a:r>
              <a:rPr lang="en-CA" dirty="0" smtClean="0"/>
              <a:t>elf-serve portal option that would allow end users to interact with a pre-compiled population health data source.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5B1AB-062B-A743-BAA5-6F4304B7E9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7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31B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3" y="6305318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/>
              <a:t>I</a:t>
            </a:r>
            <a:r>
              <a:rPr lang="en-US" dirty="0" smtClean="0"/>
              <a:t> </a:t>
            </a:r>
            <a:fld id="{8329B2CA-84C9-1B45-8D63-FE2487CCAA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15" y="6305316"/>
            <a:ext cx="1115568" cy="347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37" y="6224945"/>
            <a:ext cx="1099784" cy="5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3" y="6305318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/>
              <a:t>I</a:t>
            </a:r>
            <a:r>
              <a:rPr lang="en-US" dirty="0" smtClean="0"/>
              <a:t> </a:t>
            </a:r>
            <a:fld id="{8329B2CA-84C9-1B45-8D63-FE2487CCAA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15" y="6305316"/>
            <a:ext cx="1115568" cy="347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37" y="6224945"/>
            <a:ext cx="1099784" cy="5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3" y="6305318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/>
              <a:t>I</a:t>
            </a:r>
            <a:r>
              <a:rPr lang="en-US" dirty="0" smtClean="0"/>
              <a:t> </a:t>
            </a:r>
            <a:fld id="{8329B2CA-84C9-1B45-8D63-FE2487CCAA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15" y="6305316"/>
            <a:ext cx="1115568" cy="347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7" y="2279667"/>
            <a:ext cx="3526981" cy="173263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171309" y="2525730"/>
            <a:ext cx="8020692" cy="1255160"/>
          </a:xfrm>
          <a:prstGeom prst="rect">
            <a:avLst/>
          </a:prstGeom>
          <a:solidFill>
            <a:srgbClr val="731F67"/>
          </a:solidFill>
          <a:ln>
            <a:solidFill>
              <a:srgbClr val="731F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12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pic>
        <p:nvPicPr>
          <p:cNvPr id="7" name="Picture 9" descr="cover-image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2288"/>
            <a:ext cx="121920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172200"/>
            <a:ext cx="12192000" cy="685800"/>
          </a:xfrm>
          <a:prstGeom prst="rect">
            <a:avLst/>
          </a:prstGeom>
          <a:gradFill rotWithShape="1">
            <a:gsLst>
              <a:gs pos="0">
                <a:srgbClr val="00618A"/>
              </a:gs>
              <a:gs pos="21001">
                <a:srgbClr val="00618A"/>
              </a:gs>
              <a:gs pos="100000">
                <a:srgbClr val="0096DD"/>
              </a:gs>
            </a:gsLst>
            <a:lin ang="0"/>
          </a:gradFill>
          <a:ln>
            <a:noFill/>
          </a:ln>
          <a:effectLst>
            <a:outerShdw blurRad="215900" rotWithShape="0">
              <a:srgbClr val="000000">
                <a:alpha val="6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325566"/>
            <a:ext cx="12192000" cy="1755775"/>
          </a:xfrm>
          <a:prstGeom prst="rect">
            <a:avLst/>
          </a:prstGeom>
          <a:gradFill rotWithShape="1">
            <a:gsLst>
              <a:gs pos="0">
                <a:srgbClr val="00618A"/>
              </a:gs>
              <a:gs pos="21001">
                <a:srgbClr val="00618A"/>
              </a:gs>
              <a:gs pos="100000">
                <a:srgbClr val="0096DD"/>
              </a:gs>
            </a:gsLst>
            <a:lin ang="0"/>
          </a:gradFill>
          <a:ln>
            <a:noFill/>
          </a:ln>
          <a:effectLst>
            <a:outerShdw blurRad="254000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3175"/>
            <a:ext cx="12192000" cy="13287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11" name="Picture 19" descr="logo-big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67" y="280991"/>
            <a:ext cx="359833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0"/>
          <p:cNvSpPr txBox="1">
            <a:spLocks noChangeArrowheads="1"/>
          </p:cNvSpPr>
          <p:nvPr userDrawn="1"/>
        </p:nvSpPr>
        <p:spPr bwMode="auto">
          <a:xfrm>
            <a:off x="8940802" y="6361116"/>
            <a:ext cx="3009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B7DFEE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B7DFEE"/>
                </a:solidFill>
              </a:rPr>
              <a:t>www.healthcatalyst.com</a:t>
            </a:r>
          </a:p>
        </p:txBody>
      </p:sp>
      <p:pic>
        <p:nvPicPr>
          <p:cNvPr id="13" name="Picture 21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67" y="6324603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2635253" y="6361113"/>
            <a:ext cx="691938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1" y="2379743"/>
            <a:ext cx="10149419" cy="5162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25000"/>
              <a:buFont typeface="Arial"/>
              <a:buNone/>
              <a:defRPr lang="en-US" sz="2400" b="0" i="0" kern="12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n-ea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016002" y="1480929"/>
            <a:ext cx="10149417" cy="6751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en-US" sz="4000" b="1" i="0" kern="1200" dirty="0">
                <a:solidFill>
                  <a:schemeClr val="bg1"/>
                </a:solidFill>
                <a:latin typeface="+mj-lt"/>
                <a:ea typeface="+mj-ea"/>
                <a:cs typeface="Arial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562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pic>
        <p:nvPicPr>
          <p:cNvPr id="7" name="Picture 9" descr="cover-image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70226"/>
            <a:ext cx="121920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172200"/>
            <a:ext cx="12192000" cy="685800"/>
          </a:xfrm>
          <a:prstGeom prst="rect">
            <a:avLst/>
          </a:prstGeom>
          <a:gradFill rotWithShape="1">
            <a:gsLst>
              <a:gs pos="0">
                <a:srgbClr val="00618A"/>
              </a:gs>
              <a:gs pos="21001">
                <a:srgbClr val="00618A"/>
              </a:gs>
              <a:gs pos="100000">
                <a:srgbClr val="0096DD"/>
              </a:gs>
            </a:gsLst>
            <a:lin ang="0"/>
          </a:gradFill>
          <a:ln>
            <a:noFill/>
          </a:ln>
          <a:effectLst>
            <a:outerShdw blurRad="215900" rotWithShape="0">
              <a:srgbClr val="000000">
                <a:alpha val="6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325566"/>
            <a:ext cx="12192000" cy="1755775"/>
          </a:xfrm>
          <a:prstGeom prst="rect">
            <a:avLst/>
          </a:prstGeom>
          <a:gradFill rotWithShape="1">
            <a:gsLst>
              <a:gs pos="0">
                <a:srgbClr val="00618A"/>
              </a:gs>
              <a:gs pos="21001">
                <a:srgbClr val="00618A"/>
              </a:gs>
              <a:gs pos="100000">
                <a:srgbClr val="0096DD"/>
              </a:gs>
            </a:gsLst>
            <a:lin ang="0"/>
          </a:gradFill>
          <a:ln>
            <a:noFill/>
          </a:ln>
          <a:effectLst>
            <a:outerShdw blurRad="254000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3175"/>
            <a:ext cx="12192000" cy="13287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11" name="Picture 19" descr="logo-big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67" y="280991"/>
            <a:ext cx="359833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67" y="6324603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1"/>
          <p:cNvSpPr txBox="1">
            <a:spLocks noChangeArrowheads="1"/>
          </p:cNvSpPr>
          <p:nvPr userDrawn="1"/>
        </p:nvSpPr>
        <p:spPr bwMode="auto">
          <a:xfrm>
            <a:off x="8940802" y="6361116"/>
            <a:ext cx="3009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B7DFEE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B7DFEE"/>
                </a:solidFill>
              </a:rPr>
              <a:t>www.healthcatalyst.com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016001" y="2379743"/>
            <a:ext cx="10149419" cy="5162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Pct val="25000"/>
              <a:buFont typeface="Arial"/>
              <a:buNone/>
              <a:defRPr lang="en-US" sz="2400" b="0" i="0" kern="12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+mn-ea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016002" y="1480929"/>
            <a:ext cx="10149417" cy="67511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ts val="0"/>
              </a:spcBef>
              <a:buNone/>
              <a:defRPr lang="en-US" sz="4000" b="1" i="0" kern="1200" dirty="0">
                <a:solidFill>
                  <a:schemeClr val="bg1"/>
                </a:solidFill>
                <a:latin typeface="+mj-lt"/>
                <a:ea typeface="+mj-ea"/>
                <a:cs typeface="Arial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3203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pic>
        <p:nvPicPr>
          <p:cNvPr id="6" name="Picture 9" descr="section-image1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"/>
          <a:stretch>
            <a:fillRect/>
          </a:stretch>
        </p:blipFill>
        <p:spPr bwMode="auto">
          <a:xfrm>
            <a:off x="2" y="2971800"/>
            <a:ext cx="1223221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2324103"/>
            <a:ext cx="12192000" cy="690563"/>
          </a:xfrm>
          <a:prstGeom prst="rect">
            <a:avLst/>
          </a:prstGeom>
          <a:gradFill rotWithShape="1">
            <a:gsLst>
              <a:gs pos="0">
                <a:srgbClr val="00618A"/>
              </a:gs>
              <a:gs pos="21001">
                <a:srgbClr val="00618A"/>
              </a:gs>
              <a:gs pos="100000">
                <a:srgbClr val="0096DD"/>
              </a:gs>
            </a:gsLst>
            <a:lin ang="0"/>
          </a:gradFill>
          <a:ln>
            <a:noFill/>
          </a:ln>
          <a:effectLst>
            <a:outerShdw blurRad="254000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12192000" cy="2327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9" name="Picture 20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67" y="6324603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1"/>
          <p:cNvSpPr txBox="1">
            <a:spLocks noChangeArrowheads="1"/>
          </p:cNvSpPr>
          <p:nvPr userDrawn="1"/>
        </p:nvSpPr>
        <p:spPr bwMode="auto">
          <a:xfrm>
            <a:off x="8940802" y="6361116"/>
            <a:ext cx="3009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B7DFEE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B7DFEE"/>
                </a:solidFill>
              </a:rPr>
              <a:t>www.healthcatalyst.com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719018" y="868301"/>
            <a:ext cx="9024164" cy="523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4000" b="1" i="0" kern="1200" dirty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1189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365126"/>
            <a:ext cx="11019029" cy="1325563"/>
          </a:xfrm>
        </p:spPr>
        <p:txBody>
          <a:bodyPr/>
          <a:lstStyle>
            <a:lvl1pPr>
              <a:defRPr b="1">
                <a:solidFill>
                  <a:srgbClr val="631B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825625"/>
            <a:ext cx="11019029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3" y="6305318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/>
              <a:t>I</a:t>
            </a:r>
            <a:r>
              <a:rPr lang="en-US" dirty="0" smtClean="0"/>
              <a:t> </a:t>
            </a:r>
            <a:fld id="{8329B2CA-84C9-1B45-8D63-FE2487CCAA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15" y="6305316"/>
            <a:ext cx="1115568" cy="347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37" y="6224945"/>
            <a:ext cx="1099784" cy="5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44" userDrawn="1">
          <p15:clr>
            <a:srgbClr val="FBAE40"/>
          </p15:clr>
        </p15:guide>
        <p15:guide id="4" pos="3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902210" y="369895"/>
            <a:ext cx="10394276" cy="5212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02208" y="1260475"/>
            <a:ext cx="10394443" cy="4762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EB9BD255-2D89-B44E-A5F2-78B2ECF03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14555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924984" y="250825"/>
            <a:ext cx="1210733" cy="827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smtClean="0">
              <a:solidFill>
                <a:srgbClr val="404040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 userDrawn="1"/>
        </p:nvSpPr>
        <p:spPr bwMode="auto">
          <a:xfrm rot="16200000">
            <a:off x="687918" y="538879"/>
            <a:ext cx="831850" cy="246221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smtClean="0">
                <a:solidFill>
                  <a:prstClr val="white"/>
                </a:solidFill>
              </a:rPr>
              <a:t>CRITERIA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77377" y="250826"/>
            <a:ext cx="6707231" cy="418576"/>
          </a:xfrm>
        </p:spPr>
        <p:txBody>
          <a:bodyPr anchor="t"/>
          <a:lstStyle>
            <a:lvl1pPr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02208" y="1846053"/>
            <a:ext cx="10394443" cy="417692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01699" y="1157288"/>
            <a:ext cx="10363200" cy="5486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2000" kern="12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38687" y="235647"/>
            <a:ext cx="982424" cy="852333"/>
          </a:xfrm>
        </p:spPr>
        <p:txBody>
          <a:bodyPr anchor="ctr">
            <a:normAutofit/>
          </a:bodyPr>
          <a:lstStyle>
            <a:lvl1pPr marL="0" algn="ctr" defTabSz="685800" rtl="0" eaLnBrk="1" latinLnBrk="0" hangingPunct="1">
              <a:defRPr lang="en-US" sz="4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5989B27B-5890-E74D-9F89-68F0F65B6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29007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13" name="Title 13"/>
          <p:cNvSpPr>
            <a:spLocks noGrp="1"/>
          </p:cNvSpPr>
          <p:nvPr>
            <p:ph type="title"/>
          </p:nvPr>
        </p:nvSpPr>
        <p:spPr>
          <a:xfrm>
            <a:off x="902210" y="365858"/>
            <a:ext cx="10387583" cy="5212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4"/>
          </p:nvPr>
        </p:nvSpPr>
        <p:spPr>
          <a:xfrm>
            <a:off x="896917" y="1041741"/>
            <a:ext cx="10387583" cy="34009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6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896915" y="1536700"/>
            <a:ext cx="10399736" cy="4486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B2E031F8-F605-E44C-AAD2-999D35245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8713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02209" y="354794"/>
            <a:ext cx="10394275" cy="523220"/>
          </a:xfrm>
          <a:prstGeom prst="rect">
            <a:avLst/>
          </a:prstGeom>
        </p:spPr>
        <p:txBody>
          <a:bodyPr rtlCol="0"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902211" y="1260475"/>
            <a:ext cx="4916508" cy="4762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>
            <a:off x="6380182" y="1260475"/>
            <a:ext cx="4916303" cy="47625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8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178F09C5-CC0D-2249-9176-034F6C232B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493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902210" y="348646"/>
            <a:ext cx="10394273" cy="52322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4"/>
          </p:nvPr>
        </p:nvSpPr>
        <p:spPr>
          <a:xfrm>
            <a:off x="902209" y="1045020"/>
            <a:ext cx="10394273" cy="31393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902210" y="1541463"/>
            <a:ext cx="4910159" cy="4481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6369052" y="1541463"/>
            <a:ext cx="4927429" cy="4481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9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C6284D93-D184-5F49-A860-57D300F70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8458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4"/>
          </p:nvPr>
        </p:nvSpPr>
        <p:spPr>
          <a:xfrm>
            <a:off x="902210" y="1050011"/>
            <a:ext cx="4926724" cy="31393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9759" y="1051242"/>
            <a:ext cx="4926725" cy="31393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4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902210" y="358920"/>
            <a:ext cx="10394276" cy="523220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902210" y="1531938"/>
            <a:ext cx="4927092" cy="4491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6369053" y="1531938"/>
            <a:ext cx="4927433" cy="4491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9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BC99D7DA-6044-8847-ADE7-9F0DC5429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3701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12" name="Title 13"/>
          <p:cNvSpPr>
            <a:spLocks noGrp="1"/>
          </p:cNvSpPr>
          <p:nvPr>
            <p:ph type="title"/>
          </p:nvPr>
        </p:nvSpPr>
        <p:spPr>
          <a:xfrm>
            <a:off x="902210" y="365858"/>
            <a:ext cx="10387583" cy="5212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BB7EB78C-54B5-1F40-AE44-79CD65DC5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38798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11" name="Title 13"/>
          <p:cNvSpPr>
            <a:spLocks noGrp="1"/>
          </p:cNvSpPr>
          <p:nvPr>
            <p:ph type="title"/>
          </p:nvPr>
        </p:nvSpPr>
        <p:spPr>
          <a:xfrm>
            <a:off x="902210" y="365858"/>
            <a:ext cx="10387583" cy="5212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896917" y="1041741"/>
            <a:ext cx="10387583" cy="340093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lang="en-US" sz="2600" b="0" kern="1200" dirty="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2AFA9C62-64A0-B94E-9612-FE37651D2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25299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A22E1167-ED93-7940-94EC-61D87F9CD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71377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816169" y="0"/>
            <a:ext cx="1375833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40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609669" y="6532566"/>
            <a:ext cx="666751" cy="231775"/>
          </a:xfrm>
        </p:spPr>
        <p:txBody>
          <a:bodyPr/>
          <a:lstStyle>
            <a:lvl1pPr>
              <a:defRPr/>
            </a:lvl1pPr>
          </a:lstStyle>
          <a:p>
            <a:fld id="{4E337203-1A81-CA4B-96CC-F578CFF669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8" y="6195438"/>
            <a:ext cx="1350015" cy="420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91999"/>
            <a:ext cx="11019029" cy="49849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416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3" y="6223126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/>
              <a:t>I</a:t>
            </a:r>
            <a:r>
              <a:rPr lang="en-US" dirty="0" smtClean="0"/>
              <a:t> </a:t>
            </a:r>
            <a:fld id="{8329B2CA-84C9-1B45-8D63-FE2487CCAA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65867" cy="1113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265869" y="131084"/>
            <a:ext cx="9897879" cy="844961"/>
          </a:xfrm>
          <a:prstGeom prst="rect">
            <a:avLst/>
          </a:prstGeom>
          <a:solidFill>
            <a:srgbClr val="731F67"/>
          </a:solidFill>
          <a:ln>
            <a:solidFill>
              <a:srgbClr val="731F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702" y="110536"/>
            <a:ext cx="9220861" cy="8404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288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4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uc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5719235" y="6500816"/>
            <a:ext cx="742951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fld id="{DFF5A5A8-A610-3D4F-A8D1-CC760809AD81}" type="slidenum">
              <a:rPr lang="en-US" altLang="en-US" sz="900">
                <a:solidFill>
                  <a:prstClr val="white"/>
                </a:solidFill>
              </a:rPr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600">
              <a:solidFill>
                <a:srgbClr val="40404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5989638"/>
            <a:ext cx="12192000" cy="86836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721478"/>
            <a:ext cx="12192000" cy="136525"/>
          </a:xfrm>
          <a:prstGeom prst="rect">
            <a:avLst/>
          </a:prstGeom>
          <a:gradFill rotWithShape="1">
            <a:gsLst>
              <a:gs pos="0">
                <a:srgbClr val="00618A"/>
              </a:gs>
              <a:gs pos="21001">
                <a:srgbClr val="00618A"/>
              </a:gs>
              <a:gs pos="100000">
                <a:srgbClr val="0096DD"/>
              </a:gs>
            </a:gsLst>
            <a:lin ang="0"/>
          </a:gradFill>
          <a:ln>
            <a:noFill/>
          </a:ln>
          <a:effectLst>
            <a:outerShdw blurRad="2159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2" name="Title 13"/>
          <p:cNvSpPr>
            <a:spLocks noGrp="1"/>
          </p:cNvSpPr>
          <p:nvPr>
            <p:ph type="title"/>
          </p:nvPr>
        </p:nvSpPr>
        <p:spPr>
          <a:xfrm>
            <a:off x="902210" y="365858"/>
            <a:ext cx="10387583" cy="5212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8109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uced Foot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5989638"/>
            <a:ext cx="12192000" cy="86836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6721478"/>
            <a:ext cx="12192000" cy="136525"/>
          </a:xfrm>
          <a:prstGeom prst="rect">
            <a:avLst/>
          </a:prstGeom>
          <a:gradFill rotWithShape="1">
            <a:gsLst>
              <a:gs pos="0">
                <a:srgbClr val="00618A"/>
              </a:gs>
              <a:gs pos="21001">
                <a:srgbClr val="00618A"/>
              </a:gs>
              <a:gs pos="100000">
                <a:srgbClr val="0096DD"/>
              </a:gs>
            </a:gsLst>
            <a:lin ang="0"/>
          </a:gradFill>
          <a:ln>
            <a:noFill/>
          </a:ln>
          <a:effectLst>
            <a:outerShdw blurRad="2159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1646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uced Footer Blank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5989638"/>
            <a:ext cx="12192000" cy="86836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6721478"/>
            <a:ext cx="12192000" cy="136525"/>
          </a:xfrm>
          <a:prstGeom prst="rect">
            <a:avLst/>
          </a:prstGeom>
          <a:gradFill rotWithShape="1">
            <a:gsLst>
              <a:gs pos="0">
                <a:srgbClr val="00618A"/>
              </a:gs>
              <a:gs pos="21001">
                <a:srgbClr val="00618A"/>
              </a:gs>
              <a:gs pos="100000">
                <a:srgbClr val="0096DD"/>
              </a:gs>
            </a:gsLst>
            <a:lin ang="0"/>
          </a:gradFill>
          <a:ln>
            <a:noFill/>
          </a:ln>
          <a:effectLst>
            <a:outerShdw blurRad="2159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0816169" y="1"/>
            <a:ext cx="1375833" cy="1457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400" dirty="0">
                <a:solidFill>
                  <a:prstClr val="white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7691134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ean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5989638"/>
            <a:ext cx="12192000" cy="86836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816169" y="0"/>
            <a:ext cx="1375833" cy="146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400" dirty="0">
                <a:solidFill>
                  <a:prstClr val="white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4332768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27203"/>
            <a:ext cx="10972800" cy="4791075"/>
          </a:xfr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Arial" charset="0"/>
              <a:buChar char="•"/>
              <a:def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Arial" charset="0"/>
              <a:buChar char="•"/>
              <a:defRPr lang="en-US" sz="2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n-ea"/>
                <a:cs typeface="+mn-cs"/>
              </a:defRPr>
            </a:lvl2pPr>
            <a:lvl3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Arial" charset="0"/>
              <a:buChar char="•"/>
              <a:def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n-ea"/>
                <a:cs typeface="+mn-cs"/>
              </a:defRPr>
            </a:lvl3pPr>
            <a:lvl4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Arial" charset="0"/>
              <a:buChar char="•"/>
              <a:defRPr lang="en-US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n-ea"/>
                <a:cs typeface="+mn-cs"/>
              </a:defRPr>
            </a:lvl4pPr>
            <a:lvl5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EEF"/>
              </a:buClr>
              <a:buFont typeface="Arial" charset="0"/>
              <a:buChar char="•"/>
              <a:defRPr lang="en-GB" sz="2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+mn-ea"/>
                <a:cs typeface="+mn-cs"/>
              </a:defRPr>
            </a:lvl5pPr>
            <a:lvl6pPr marL="720000">
              <a:buClr>
                <a:srgbClr val="00AEEF"/>
              </a:buClr>
              <a:buFont typeface="Verdana" pitchFamily="34" charset="0"/>
              <a:buChar char="–"/>
              <a:defRPr sz="2400">
                <a:solidFill>
                  <a:schemeClr val="tx2">
                    <a:lumMod val="75000"/>
                  </a:schemeClr>
                </a:solidFill>
                <a:latin typeface="+mj-lt"/>
              </a:defRPr>
            </a:lvl6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5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70933" y="6172203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685800">
              <a:defRPr/>
            </a:pPr>
            <a:endParaRPr lang="en-GB" sz="1400">
              <a:solidFill>
                <a:srgbClr val="40404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172203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685800">
              <a:defRPr/>
            </a:pPr>
            <a:endParaRPr lang="en-US" sz="1400">
              <a:solidFill>
                <a:srgbClr val="40404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11467-A6B2-434A-A266-798840C20B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6855542"/>
      </p:ext>
    </p:extLst>
  </p:cSld>
  <p:clrMapOvr>
    <a:masterClrMapping/>
  </p:clrMapOvr>
  <p:transition spd="med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0" y="1318205"/>
            <a:ext cx="10705204" cy="50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7994" y="380875"/>
            <a:ext cx="9023871" cy="313932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FC7616-A7AC-3F4F-BEDF-18D6F6D83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37910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375" y="637485"/>
            <a:ext cx="10253133" cy="48474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791200" y="6365878"/>
            <a:ext cx="558800" cy="263525"/>
          </a:xfrm>
        </p:spPr>
        <p:txBody>
          <a:bodyPr lIns="0" tIns="0" rIns="0" bIns="0"/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fld id="{5252301D-1DDF-3546-86D7-329E5CAEB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21975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614691"/>
            <a:ext cx="11277600" cy="5232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905036"/>
            <a:ext cx="11074400" cy="63402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rgbClr val="554C4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C5311F-9AAF-2E46-B3FE-D222B2D75B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8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81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365125"/>
            <a:ext cx="11019029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825625"/>
            <a:ext cx="11019029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2" y="6305316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fld id="{8329B2CA-84C9-1B45-8D63-FE2487CCAA6C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14" y="6305316"/>
            <a:ext cx="1115568" cy="347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37" y="6224943"/>
            <a:ext cx="1099784" cy="5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48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44" userDrawn="1">
          <p15:clr>
            <a:srgbClr val="FBAE40"/>
          </p15:clr>
        </p15:guide>
        <p15:guide id="4" pos="3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8" y="6195438"/>
            <a:ext cx="1350015" cy="420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91999"/>
            <a:ext cx="11019029" cy="49849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416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3" y="6223126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/>
              <a:t>I</a:t>
            </a:r>
            <a:r>
              <a:rPr lang="en-US" dirty="0" smtClean="0"/>
              <a:t> </a:t>
            </a:r>
            <a:fld id="{8329B2CA-84C9-1B45-8D63-FE2487CCAA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291" y="13437"/>
            <a:ext cx="2265867" cy="11131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260316" y="131084"/>
            <a:ext cx="9931685" cy="844961"/>
          </a:xfrm>
          <a:prstGeom prst="rect">
            <a:avLst/>
          </a:prstGeom>
          <a:solidFill>
            <a:srgbClr val="731F67"/>
          </a:solidFill>
          <a:ln>
            <a:solidFill>
              <a:srgbClr val="731F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3346" y="131084"/>
            <a:ext cx="8301519" cy="8404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634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4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7" y="6195438"/>
            <a:ext cx="1350015" cy="420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91999"/>
            <a:ext cx="11019029" cy="49849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4158"/>
            <a:ext cx="4114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2" y="6223124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fld id="{8329B2CA-84C9-1B45-8D63-FE2487CCAA6C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65867" cy="111310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719159"/>
            <a:ext cx="12192000" cy="133564"/>
          </a:xfrm>
          <a:prstGeom prst="rect">
            <a:avLst/>
          </a:prstGeom>
          <a:gradFill>
            <a:gsLst>
              <a:gs pos="0">
                <a:srgbClr val="822374"/>
              </a:gs>
              <a:gs pos="39000">
                <a:srgbClr val="822374"/>
              </a:gs>
              <a:gs pos="81000">
                <a:srgbClr val="270834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265867" y="131084"/>
            <a:ext cx="9897879" cy="844961"/>
          </a:xfrm>
          <a:prstGeom prst="rect">
            <a:avLst/>
          </a:prstGeom>
          <a:solidFill>
            <a:srgbClr val="6D1D62"/>
          </a:solidFill>
          <a:ln>
            <a:solidFill>
              <a:srgbClr val="6D1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701" y="110536"/>
            <a:ext cx="9220861" cy="840432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622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4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7" y="6195438"/>
            <a:ext cx="1350015" cy="420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91999"/>
            <a:ext cx="11019029" cy="49849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4158"/>
            <a:ext cx="4114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2" y="6223124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fld id="{8329B2CA-84C9-1B45-8D63-FE2487CCAA6C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291" y="13437"/>
            <a:ext cx="2265867" cy="111310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719159"/>
            <a:ext cx="12192000" cy="133564"/>
          </a:xfrm>
          <a:prstGeom prst="rect">
            <a:avLst/>
          </a:prstGeom>
          <a:gradFill>
            <a:gsLst>
              <a:gs pos="0">
                <a:srgbClr val="822374"/>
              </a:gs>
              <a:gs pos="39000">
                <a:srgbClr val="822374"/>
              </a:gs>
              <a:gs pos="81000">
                <a:srgbClr val="270834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260315" y="131084"/>
            <a:ext cx="9931685" cy="844961"/>
          </a:xfrm>
          <a:prstGeom prst="rect">
            <a:avLst/>
          </a:prstGeom>
          <a:gradFill>
            <a:gsLst>
              <a:gs pos="0">
                <a:srgbClr val="822374"/>
              </a:gs>
              <a:gs pos="39000">
                <a:srgbClr val="822374"/>
              </a:gs>
              <a:gs pos="81000">
                <a:srgbClr val="270834"/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3344" y="131084"/>
            <a:ext cx="8301519" cy="840432"/>
          </a:xfrm>
          <a:solidFill>
            <a:srgbClr val="6D1D62"/>
          </a:solidFill>
          <a:ln>
            <a:solidFill>
              <a:srgbClr val="6D1D62"/>
            </a:solidFill>
          </a:ln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963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4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60315" y="5878965"/>
            <a:ext cx="9931685" cy="844961"/>
          </a:xfrm>
          <a:prstGeom prst="rect">
            <a:avLst/>
          </a:prstGeom>
          <a:gradFill>
            <a:gsLst>
              <a:gs pos="0">
                <a:srgbClr val="822374"/>
              </a:gs>
              <a:gs pos="39000">
                <a:srgbClr val="822374"/>
              </a:gs>
              <a:gs pos="81000">
                <a:srgbClr val="270834"/>
              </a:gs>
            </a:gsLst>
            <a:lin ang="18900000" scaled="1"/>
          </a:gradFill>
          <a:ln>
            <a:solidFill>
              <a:srgbClr val="6D1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766" y="5322792"/>
            <a:ext cx="1350015" cy="420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91999"/>
            <a:ext cx="11019029" cy="49849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4158"/>
            <a:ext cx="4114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2" y="6223124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z="1200" smtClean="0">
                <a:solidFill>
                  <a:prstClr val="white"/>
                </a:solidFill>
              </a:rPr>
              <a:t>I</a:t>
            </a:r>
            <a:r>
              <a:rPr lang="en-US" smtClean="0">
                <a:solidFill>
                  <a:prstClr val="white"/>
                </a:solidFill>
              </a:rPr>
              <a:t> </a:t>
            </a:r>
            <a:fld id="{8329B2CA-84C9-1B45-8D63-FE2487CCAA6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291" y="5744893"/>
            <a:ext cx="2265867" cy="1113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4" y="131084"/>
            <a:ext cx="10798330" cy="84043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92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4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438383" y="6176963"/>
            <a:ext cx="10753618" cy="593707"/>
          </a:xfrm>
          <a:prstGeom prst="rect">
            <a:avLst/>
          </a:prstGeom>
          <a:solidFill>
            <a:srgbClr val="6D1D62"/>
          </a:solidFill>
          <a:ln>
            <a:solidFill>
              <a:srgbClr val="6D1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766" y="5611745"/>
            <a:ext cx="1350015" cy="420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91999"/>
            <a:ext cx="11019029" cy="49849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4158"/>
            <a:ext cx="41148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2" y="6274494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z="1200" smtClean="0">
                <a:solidFill>
                  <a:prstClr val="white"/>
                </a:solidFill>
              </a:rPr>
              <a:t>I</a:t>
            </a:r>
            <a:r>
              <a:rPr lang="en-US" smtClean="0">
                <a:solidFill>
                  <a:prstClr val="white"/>
                </a:solidFill>
              </a:rPr>
              <a:t> </a:t>
            </a:r>
            <a:fld id="{8329B2CA-84C9-1B45-8D63-FE2487CCAA6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291" y="6090828"/>
            <a:ext cx="1561673" cy="767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4" y="131084"/>
            <a:ext cx="10798330" cy="84043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729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4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70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46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2" y="6305316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fld id="{8329B2CA-84C9-1B45-8D63-FE2487CCAA6C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14" y="6305316"/>
            <a:ext cx="1115568" cy="347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37" y="6224943"/>
            <a:ext cx="1099784" cy="5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9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2" y="6305316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fld id="{8329B2CA-84C9-1B45-8D63-FE2487CCAA6C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6" name="Picture 5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14" y="6305316"/>
            <a:ext cx="1115568" cy="347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37" y="6224943"/>
            <a:ext cx="1099784" cy="5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83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2" y="6305316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</a:t>
            </a: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fld id="{8329B2CA-84C9-1B45-8D63-FE2487CCAA6C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6" name="Picture 5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914" y="6305316"/>
            <a:ext cx="1115568" cy="347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7" y="2279667"/>
            <a:ext cx="3526981" cy="173263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171308" y="2525730"/>
            <a:ext cx="8020692" cy="1255160"/>
          </a:xfrm>
          <a:prstGeom prst="rect">
            <a:avLst/>
          </a:prstGeom>
          <a:solidFill>
            <a:srgbClr val="6D1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9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60316" y="5878967"/>
            <a:ext cx="9931685" cy="844961"/>
          </a:xfrm>
          <a:prstGeom prst="rect">
            <a:avLst/>
          </a:prstGeom>
          <a:solidFill>
            <a:srgbClr val="731F67"/>
          </a:solidFill>
          <a:ln>
            <a:solidFill>
              <a:srgbClr val="731F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767" y="5322792"/>
            <a:ext cx="1350015" cy="420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91999"/>
            <a:ext cx="11019029" cy="49849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416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3" y="6223126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z="1200" smtClean="0"/>
              <a:t>I</a:t>
            </a:r>
            <a:r>
              <a:rPr lang="en-US" smtClean="0"/>
              <a:t> </a:t>
            </a:r>
            <a:fld id="{8329B2CA-84C9-1B45-8D63-FE2487CCAA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291" y="5744895"/>
            <a:ext cx="2265867" cy="1113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131084"/>
            <a:ext cx="10798331" cy="840432"/>
          </a:xfrm>
        </p:spPr>
        <p:txBody>
          <a:bodyPr/>
          <a:lstStyle>
            <a:lvl1pPr algn="l">
              <a:defRPr b="1">
                <a:solidFill>
                  <a:srgbClr val="631B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541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4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69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23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75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438383" y="6176965"/>
            <a:ext cx="10753619" cy="593707"/>
          </a:xfrm>
          <a:prstGeom prst="rect">
            <a:avLst/>
          </a:prstGeom>
          <a:solidFill>
            <a:srgbClr val="731F67"/>
          </a:solidFill>
          <a:ln>
            <a:solidFill>
              <a:srgbClr val="731F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B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767" y="5611745"/>
            <a:ext cx="1350015" cy="420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191999"/>
            <a:ext cx="11019029" cy="49849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416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3763" y="6274496"/>
            <a:ext cx="431800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z="1200" smtClean="0"/>
              <a:t>I</a:t>
            </a:r>
            <a:r>
              <a:rPr lang="en-US" smtClean="0"/>
              <a:t> </a:t>
            </a:r>
            <a:fld id="{8329B2CA-84C9-1B45-8D63-FE2487CCAA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290" y="6090828"/>
            <a:ext cx="1561673" cy="767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131084"/>
            <a:ext cx="10798331" cy="840432"/>
          </a:xfrm>
        </p:spPr>
        <p:txBody>
          <a:bodyPr/>
          <a:lstStyle>
            <a:lvl1pPr algn="l">
              <a:defRPr b="1">
                <a:solidFill>
                  <a:srgbClr val="631B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20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44">
          <p15:clr>
            <a:srgbClr val="FBAE40"/>
          </p15:clr>
        </p15:guide>
        <p15:guide id="4" pos="3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31B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 b="1">
                <a:solidFill>
                  <a:srgbClr val="631B5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370C4-1293-B642-A460-E6B421FD0FA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B2CA-84C9-1B45-8D63-FE2487CCA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8" r:id="rId3"/>
    <p:sldLayoutId id="2147483709" r:id="rId4"/>
    <p:sldLayoutId id="2147483710" r:id="rId5"/>
    <p:sldLayoutId id="214748371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707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19" y="6530978"/>
            <a:ext cx="133773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4"/>
          <p:cNvSpPr txBox="1">
            <a:spLocks noChangeArrowheads="1"/>
          </p:cNvSpPr>
          <p:nvPr/>
        </p:nvSpPr>
        <p:spPr bwMode="auto">
          <a:xfrm>
            <a:off x="10430933" y="6500816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© 2013 Health Catalyst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700">
                <a:solidFill>
                  <a:srgbClr val="C9F0FF"/>
                </a:solidFill>
              </a:rPr>
              <a:t>www.healthcatalyst.com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95352" y="371478"/>
            <a:ext cx="1039494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1700" y="1260475"/>
            <a:ext cx="10388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609669" y="6546850"/>
            <a:ext cx="666751" cy="2301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C9F0FF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30558E3-0166-DC46-8D04-51BA189420F8}" type="slidenum">
              <a:rPr lang="en-US" altLang="en-US" smtClean="0">
                <a:ea typeface="MS PGothic" charset="-128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charset="-128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631019" y="6523038"/>
            <a:ext cx="69215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000" spc="30" dirty="0">
                <a:solidFill>
                  <a:prstClr val="white"/>
                </a:solidFill>
              </a:rPr>
              <a:t>Proprietary. Feel free to share but we would appreciate a Health Catalyst citation.</a:t>
            </a:r>
          </a:p>
        </p:txBody>
      </p:sp>
    </p:spTree>
    <p:extLst>
      <p:ext uri="{BB962C8B-B14F-4D97-AF65-F5344CB8AC3E}">
        <p14:creationId xmlns:p14="http://schemas.microsoft.com/office/powerpoint/2010/main" val="188416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lang="en-US" sz="4000" b="1" kern="1200" dirty="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2pPr>
      <a:lvl3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3pPr>
      <a:lvl4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4pPr>
      <a:lvl5pPr algn="l" defTabSz="6858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5pPr>
      <a:lvl6pPr marL="4572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6pPr>
      <a:lvl7pPr marL="9144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7pPr>
      <a:lvl8pPr marL="13716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8pPr>
      <a:lvl9pPr marL="1828800" algn="l" defTabSz="685800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685800" rtl="0" eaLnBrk="0" fontAlgn="base" hangingPunct="0">
        <a:spcBef>
          <a:spcPts val="1800"/>
        </a:spcBef>
        <a:spcAft>
          <a:spcPct val="0"/>
        </a:spcAft>
        <a:buSzPct val="90000"/>
        <a:defRPr sz="2600" kern="1200">
          <a:solidFill>
            <a:schemeClr val="tx2"/>
          </a:solidFill>
          <a:latin typeface="+mn-lt"/>
          <a:ea typeface="MS PGothic" panose="020B0600070205080204" pitchFamily="34" charset="-128"/>
          <a:cs typeface="Arial"/>
        </a:defRPr>
      </a:lvl1pPr>
      <a:lvl2pPr marL="603250" indent="-301625" algn="l" defTabSz="685800" rtl="0" eaLnBrk="0" fontAlgn="base" hangingPunct="0">
        <a:spcBef>
          <a:spcPts val="900"/>
        </a:spcBef>
        <a:spcAft>
          <a:spcPct val="0"/>
        </a:spcAft>
        <a:buClr>
          <a:schemeClr val="tx2"/>
        </a:buClr>
        <a:buSzPct val="80000"/>
        <a:buFont typeface="Arial" charset="0"/>
        <a:buChar char="●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Arial"/>
        </a:defRPr>
      </a:lvl2pPr>
      <a:lvl3pPr marL="868363" indent="-255588" algn="l" defTabSz="685800" rtl="0" eaLnBrk="0" fontAlgn="base" hangingPunct="0"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‒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Arial"/>
        </a:defRPr>
      </a:lvl3pPr>
      <a:lvl4pPr marL="1114425" indent="-236538" algn="l" defTabSz="685800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MS PGothic" panose="020B0600070205080204" pitchFamily="34" charset="-128"/>
          <a:cs typeface="Arial"/>
        </a:defRPr>
      </a:lvl4pPr>
      <a:lvl5pPr marL="1352550" indent="-209550" algn="l" defTabSz="685800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Calibri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Arial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370C4-1293-B642-A460-E6B421FD0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9B2CA-84C9-1B45-8D63-FE2487CCAA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3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 rot="5400000">
            <a:off x="2620123" y="-2635989"/>
            <a:ext cx="6981290" cy="12162465"/>
          </a:xfrm>
          <a:custGeom>
            <a:avLst/>
            <a:gdLst>
              <a:gd name="connsiteX0" fmla="*/ 153087 w 5799241"/>
              <a:gd name="connsiteY0" fmla="*/ 4587187 h 5799241"/>
              <a:gd name="connsiteX1" fmla="*/ 153087 w 5799241"/>
              <a:gd name="connsiteY1" fmla="*/ 5608945 h 5799241"/>
              <a:gd name="connsiteX2" fmla="*/ 2899620 w 5799241"/>
              <a:gd name="connsiteY2" fmla="*/ 5608945 h 5799241"/>
              <a:gd name="connsiteX3" fmla="*/ 2899620 w 5799241"/>
              <a:gd name="connsiteY3" fmla="*/ 4587187 h 5799241"/>
              <a:gd name="connsiteX4" fmla="*/ 0 w 5799241"/>
              <a:gd name="connsiteY4" fmla="*/ 0 h 5799241"/>
              <a:gd name="connsiteX5" fmla="*/ 5799241 w 5799241"/>
              <a:gd name="connsiteY5" fmla="*/ 0 h 5799241"/>
              <a:gd name="connsiteX6" fmla="*/ 5799241 w 5799241"/>
              <a:gd name="connsiteY6" fmla="*/ 5799241 h 5799241"/>
              <a:gd name="connsiteX7" fmla="*/ 0 w 5799241"/>
              <a:gd name="connsiteY7" fmla="*/ 5799241 h 579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9241" h="5799241">
                <a:moveTo>
                  <a:pt x="153087" y="4587187"/>
                </a:moveTo>
                <a:lnTo>
                  <a:pt x="153087" y="5608945"/>
                </a:lnTo>
                <a:lnTo>
                  <a:pt x="2899620" y="5608945"/>
                </a:lnTo>
                <a:lnTo>
                  <a:pt x="2899620" y="4587187"/>
                </a:lnTo>
                <a:close/>
                <a:moveTo>
                  <a:pt x="0" y="0"/>
                </a:moveTo>
                <a:lnTo>
                  <a:pt x="5799241" y="0"/>
                </a:lnTo>
                <a:lnTo>
                  <a:pt x="5799241" y="5799241"/>
                </a:lnTo>
                <a:lnTo>
                  <a:pt x="0" y="579924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5560" y="4236036"/>
            <a:ext cx="6000403" cy="1982204"/>
          </a:xfrm>
        </p:spPr>
        <p:txBody>
          <a:bodyPr>
            <a:normAutofit fontScale="90000"/>
          </a:bodyPr>
          <a:lstStyle/>
          <a:p>
            <a:pPr algn="l"/>
            <a:r>
              <a:rPr lang="en-CA" sz="4000" b="1" dirty="0" smtClean="0"/>
              <a:t>Secondary Use Data </a:t>
            </a:r>
            <a:r>
              <a:rPr lang="en-CA" sz="4000" b="1" dirty="0"/>
              <a:t>Project - Plans and </a:t>
            </a:r>
            <a:r>
              <a:rPr lang="en-CA" sz="4000" b="1" dirty="0" smtClean="0"/>
              <a:t>Progress</a:t>
            </a:r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sz="2200" b="1" dirty="0" smtClean="0">
                <a:solidFill>
                  <a:schemeClr val="bg2">
                    <a:lumMod val="50000"/>
                  </a:schemeClr>
                </a:solidFill>
              </a:rPr>
              <a:t>Tim Murphy</a:t>
            </a:r>
            <a:br>
              <a:rPr lang="en-CA" sz="2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CA" sz="2200" b="1" dirty="0" smtClean="0">
                <a:solidFill>
                  <a:schemeClr val="bg2">
                    <a:lumMod val="50000"/>
                  </a:schemeClr>
                </a:solidFill>
              </a:rPr>
              <a:t>Research Data Management Week</a:t>
            </a:r>
            <a:br>
              <a:rPr lang="en-CA" sz="2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CA" sz="2200" b="1" dirty="0" smtClean="0">
                <a:solidFill>
                  <a:schemeClr val="bg2">
                    <a:lumMod val="50000"/>
                  </a:schemeClr>
                </a:solidFill>
              </a:rPr>
              <a:t>May 6, 2016</a:t>
            </a:r>
            <a:endParaRPr lang="en-CA" sz="31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en-CA" sz="10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 descr="PPT Photos 201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84"/>
          <a:stretch/>
        </p:blipFill>
        <p:spPr>
          <a:xfrm>
            <a:off x="351176" y="455637"/>
            <a:ext cx="2571680" cy="921337"/>
          </a:xfrm>
          <a:prstGeom prst="rect">
            <a:avLst/>
          </a:prstGeom>
        </p:spPr>
      </p:pic>
      <p:pic>
        <p:nvPicPr>
          <p:cNvPr id="7" name="Picture 6" descr="AB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795" y="5989638"/>
            <a:ext cx="1910732" cy="5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368801" y="495508"/>
            <a:ext cx="7509281" cy="498496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>
                <a:latin typeface="+mn-lt"/>
              </a:rPr>
              <a:t>July 2015 report to Government of Canada Health Minister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+mn-lt"/>
              </a:rPr>
              <a:t>Chapter </a:t>
            </a:r>
            <a:r>
              <a:rPr lang="en-US" sz="1600" dirty="0">
                <a:latin typeface="+mn-lt"/>
              </a:rPr>
              <a:t>7 - Channeling the Data Deluge, </a:t>
            </a:r>
            <a:r>
              <a:rPr lang="en-US" sz="1600" dirty="0" smtClean="0">
                <a:latin typeface="+mn-lt"/>
              </a:rPr>
              <a:t>Mapping the </a:t>
            </a:r>
            <a:r>
              <a:rPr lang="en-US" sz="1600" dirty="0">
                <a:latin typeface="+mn-lt"/>
              </a:rPr>
              <a:t>Knowledge </a:t>
            </a:r>
            <a:r>
              <a:rPr lang="en-US" sz="1600" dirty="0" smtClean="0">
                <a:latin typeface="+mn-lt"/>
              </a:rPr>
              <a:t>Frontier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i="1" dirty="0" smtClean="0">
                <a:latin typeface="+mn-lt"/>
              </a:rPr>
              <a:t>“</a:t>
            </a:r>
            <a:r>
              <a:rPr lang="en-US" sz="2200" b="1" i="1" u="sng" dirty="0" smtClean="0">
                <a:solidFill>
                  <a:schemeClr val="accent1"/>
                </a:solidFill>
                <a:latin typeface="+mn-lt"/>
              </a:rPr>
              <a:t>Precision medicine </a:t>
            </a:r>
            <a:r>
              <a:rPr lang="en-US" sz="2200" i="1" dirty="0">
                <a:latin typeface="+mn-lt"/>
              </a:rPr>
              <a:t>is an approach to medicine in which diagnostic</a:t>
            </a:r>
            <a:r>
              <a:rPr lang="en-US" sz="2200" i="1" dirty="0" smtClean="0">
                <a:latin typeface="+mn-lt"/>
              </a:rPr>
              <a:t>, treatment</a:t>
            </a:r>
            <a:r>
              <a:rPr lang="en-US" sz="2200" i="1" dirty="0">
                <a:latin typeface="+mn-lt"/>
              </a:rPr>
              <a:t>, and prevention strategies are tailored to </a:t>
            </a:r>
            <a:r>
              <a:rPr lang="en-US" sz="2200" i="1" dirty="0" smtClean="0">
                <a:latin typeface="+mn-lt"/>
              </a:rPr>
              <a:t>subpopulations of </a:t>
            </a:r>
            <a:r>
              <a:rPr lang="en-US" sz="2200" i="1" dirty="0">
                <a:latin typeface="+mn-lt"/>
              </a:rPr>
              <a:t>patients or even </a:t>
            </a:r>
            <a:r>
              <a:rPr lang="en-US" sz="2200" b="1" i="1" u="sng" dirty="0">
                <a:solidFill>
                  <a:schemeClr val="accent1"/>
                </a:solidFill>
                <a:latin typeface="+mn-lt"/>
              </a:rPr>
              <a:t>personalized at </a:t>
            </a:r>
            <a:r>
              <a:rPr lang="en-US" sz="2200" b="1" i="1" u="sng" dirty="0" smtClean="0">
                <a:solidFill>
                  <a:schemeClr val="accent1"/>
                </a:solidFill>
                <a:latin typeface="+mn-lt"/>
              </a:rPr>
              <a:t>the individual </a:t>
            </a:r>
            <a:r>
              <a:rPr lang="en-US" sz="2200" b="1" i="1" u="sng" dirty="0">
                <a:solidFill>
                  <a:schemeClr val="accent1"/>
                </a:solidFill>
                <a:latin typeface="+mn-lt"/>
              </a:rPr>
              <a:t>level</a:t>
            </a:r>
            <a:r>
              <a:rPr lang="en-US" sz="2200" i="1" u="sng" dirty="0" smtClean="0">
                <a:solidFill>
                  <a:schemeClr val="accent1"/>
                </a:solidFill>
                <a:latin typeface="+mn-lt"/>
              </a:rPr>
              <a:t>.</a:t>
            </a:r>
            <a:r>
              <a:rPr lang="en-US" sz="2200" i="1" dirty="0" smtClean="0">
                <a:latin typeface="+mn-lt"/>
              </a:rPr>
              <a:t>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i="1" dirty="0" smtClean="0">
                <a:latin typeface="+mn-lt"/>
              </a:rPr>
              <a:t>“</a:t>
            </a:r>
            <a:r>
              <a:rPr lang="en-US" sz="2200" b="1" i="1" u="sng" dirty="0" smtClean="0">
                <a:solidFill>
                  <a:schemeClr val="accent1"/>
                </a:solidFill>
                <a:latin typeface="+mn-lt"/>
              </a:rPr>
              <a:t>We </a:t>
            </a:r>
            <a:r>
              <a:rPr lang="en-US" sz="2200" b="1" i="1" u="sng" dirty="0">
                <a:solidFill>
                  <a:schemeClr val="accent1"/>
                </a:solidFill>
                <a:latin typeface="+mn-lt"/>
              </a:rPr>
              <a:t>urgently need </a:t>
            </a:r>
            <a:r>
              <a:rPr lang="en-US" sz="2200" i="1" dirty="0">
                <a:latin typeface="+mn-lt"/>
              </a:rPr>
              <a:t>a strategy for moving </a:t>
            </a:r>
            <a:r>
              <a:rPr lang="en-US" sz="2200" i="1" dirty="0" smtClean="0">
                <a:latin typeface="+mn-lt"/>
              </a:rPr>
              <a:t>precision medicine </a:t>
            </a:r>
            <a:r>
              <a:rPr lang="en-US" sz="2200" i="1" dirty="0">
                <a:latin typeface="+mn-lt"/>
              </a:rPr>
              <a:t>to the clinical front-lines, and for turning </a:t>
            </a:r>
            <a:r>
              <a:rPr lang="en-US" sz="2200" i="1" dirty="0" smtClean="0">
                <a:latin typeface="+mn-lt"/>
              </a:rPr>
              <a:t>the </a:t>
            </a:r>
            <a:r>
              <a:rPr lang="en-US" sz="2200" b="1" i="1" u="sng" dirty="0" smtClean="0">
                <a:solidFill>
                  <a:schemeClr val="accent1"/>
                </a:solidFill>
                <a:latin typeface="+mn-lt"/>
              </a:rPr>
              <a:t>sophisticated </a:t>
            </a:r>
            <a:r>
              <a:rPr lang="en-US" sz="2200" b="1" i="1" u="sng" dirty="0">
                <a:solidFill>
                  <a:schemeClr val="accent1"/>
                </a:solidFill>
                <a:latin typeface="+mn-lt"/>
              </a:rPr>
              <a:t>data</a:t>
            </a:r>
            <a:r>
              <a:rPr lang="en-US" sz="2200" b="1" i="1" u="sng" dirty="0">
                <a:latin typeface="+mn-lt"/>
              </a:rPr>
              <a:t> </a:t>
            </a:r>
            <a:r>
              <a:rPr lang="en-US" sz="2200" i="1" dirty="0">
                <a:latin typeface="+mn-lt"/>
              </a:rPr>
              <a:t>arising from such clinical </a:t>
            </a:r>
            <a:r>
              <a:rPr lang="en-US" sz="2200" i="1" dirty="0" smtClean="0">
                <a:latin typeface="+mn-lt"/>
              </a:rPr>
              <a:t>encounters back </a:t>
            </a:r>
            <a:r>
              <a:rPr lang="en-US" sz="2200" i="1" dirty="0">
                <a:latin typeface="+mn-lt"/>
              </a:rPr>
              <a:t>into generalizable research findings</a:t>
            </a:r>
            <a:r>
              <a:rPr lang="en-US" sz="2200" i="1" dirty="0" smtClean="0">
                <a:latin typeface="+mn-lt"/>
              </a:rPr>
              <a:t>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i="1" dirty="0" smtClean="0">
                <a:latin typeface="+mn-lt"/>
              </a:rPr>
              <a:t>“Access </a:t>
            </a:r>
            <a:r>
              <a:rPr lang="en-US" sz="2200" i="1" dirty="0">
                <a:latin typeface="+mn-lt"/>
              </a:rPr>
              <a:t>to data and information among patients, providers, researchers, and policymakers is inconsistent. The Panel heard that </a:t>
            </a:r>
            <a:r>
              <a:rPr lang="en-US" sz="2200" b="1" i="1" u="sng" dirty="0">
                <a:solidFill>
                  <a:schemeClr val="accent1"/>
                </a:solidFill>
                <a:latin typeface="+mn-lt"/>
              </a:rPr>
              <a:t>data access is particularly difficult for clinicians and researchers</a:t>
            </a:r>
            <a:r>
              <a:rPr lang="en-US" sz="2200" i="1" u="sng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2200" i="1" dirty="0">
                <a:latin typeface="+mn-lt"/>
              </a:rPr>
              <a:t>in certain provinces who have no choice but to buy raw data or customized analyses from other jurisdictions</a:t>
            </a:r>
            <a:r>
              <a:rPr lang="en-US" sz="2200" i="1" dirty="0" smtClean="0">
                <a:latin typeface="+mn-lt"/>
              </a:rPr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9C62-64A0-B94E-9612-FE37651D2E16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39"/>
          <a:stretch/>
        </p:blipFill>
        <p:spPr>
          <a:xfrm>
            <a:off x="477399" y="713220"/>
            <a:ext cx="3717232" cy="46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16482" y="2690769"/>
            <a:ext cx="7775519" cy="840432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i="1" dirty="0" smtClean="0">
                <a:solidFill>
                  <a:schemeClr val="bg1"/>
                </a:solidFill>
              </a:rPr>
              <a:t>Who is involved?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0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0" y="1239986"/>
            <a:ext cx="12192000" cy="5277574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86486" y="265587"/>
            <a:ext cx="11019029" cy="504664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 smtClean="0">
                <a:solidFill>
                  <a:srgbClr val="862575"/>
                </a:solidFill>
                <a:latin typeface="+mn-lt"/>
              </a:rPr>
              <a:t>Participants</a:t>
            </a:r>
            <a:endParaRPr lang="fr-CA" sz="4000" b="0" dirty="0">
              <a:solidFill>
                <a:srgbClr val="862575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7" y="1412777"/>
            <a:ext cx="2122064" cy="608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98" y="3741565"/>
            <a:ext cx="1891241" cy="387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4569222"/>
            <a:ext cx="1523580" cy="579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03" y="1632213"/>
            <a:ext cx="2385847" cy="5156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70" y="5398363"/>
            <a:ext cx="1742765" cy="4901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44" y="2613572"/>
            <a:ext cx="1746491" cy="5733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74" y="2469221"/>
            <a:ext cx="2019932" cy="6363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6" y="4167320"/>
            <a:ext cx="2151435" cy="11776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5" y="2425131"/>
            <a:ext cx="2150736" cy="3768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86" y="3589799"/>
            <a:ext cx="2040553" cy="415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4" y="3508395"/>
            <a:ext cx="2017337" cy="4269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2" y="2522218"/>
            <a:ext cx="2250297" cy="5577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12231"/>
            <a:ext cx="2250296" cy="397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18" y="5554581"/>
            <a:ext cx="1843853" cy="56022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55840" y="3406430"/>
            <a:ext cx="2234512" cy="709613"/>
            <a:chOff x="3698077" y="2954358"/>
            <a:chExt cx="1675884" cy="709613"/>
          </a:xfrm>
        </p:grpSpPr>
        <p:sp>
          <p:nvSpPr>
            <p:cNvPr id="2" name="Rectangle 1"/>
            <p:cNvSpPr/>
            <p:nvPr/>
          </p:nvSpPr>
          <p:spPr>
            <a:xfrm>
              <a:off x="4067967" y="2954358"/>
              <a:ext cx="936104" cy="7096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3698077" y="2954358"/>
              <a:ext cx="1675884" cy="63088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631B59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100"/>
                </a:lnSpc>
              </a:pPr>
              <a:r>
                <a:rPr lang="fr-CA" sz="1400" dirty="0" smtClean="0">
                  <a:solidFill>
                    <a:schemeClr val="bg1"/>
                  </a:solidFill>
                  <a:latin typeface="+mn-lt"/>
                </a:rPr>
                <a:t>Albertans</a:t>
              </a:r>
              <a:endParaRPr lang="fr-CA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07968" y="1351236"/>
            <a:ext cx="2234512" cy="709613"/>
            <a:chOff x="2761950" y="1484784"/>
            <a:chExt cx="1675884" cy="709613"/>
          </a:xfrm>
        </p:grpSpPr>
        <p:sp>
          <p:nvSpPr>
            <p:cNvPr id="23" name="Rectangle 22"/>
            <p:cNvSpPr/>
            <p:nvPr/>
          </p:nvSpPr>
          <p:spPr>
            <a:xfrm>
              <a:off x="3131840" y="1484784"/>
              <a:ext cx="936104" cy="7096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2761950" y="1486484"/>
              <a:ext cx="1675884" cy="63088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631B59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fr-CA" sz="1400" dirty="0" smtClean="0">
                  <a:solidFill>
                    <a:schemeClr val="bg1"/>
                  </a:solidFill>
                  <a:latin typeface="+mn-lt"/>
                </a:rPr>
                <a:t>Policy</a:t>
              </a:r>
              <a:br>
                <a:rPr lang="fr-CA" sz="1400" dirty="0" smtClean="0">
                  <a:solidFill>
                    <a:schemeClr val="bg1"/>
                  </a:solidFill>
                  <a:latin typeface="+mn-lt"/>
                </a:rPr>
              </a:br>
              <a:r>
                <a:rPr lang="fr-CA" sz="1400" dirty="0" smtClean="0">
                  <a:solidFill>
                    <a:schemeClr val="bg1"/>
                  </a:solidFill>
                  <a:latin typeface="+mn-lt"/>
                </a:rPr>
                <a:t>Makers</a:t>
              </a:r>
              <a:endParaRPr lang="fr-CA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1340769"/>
            <a:ext cx="2436287" cy="64967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3083" y="3211850"/>
            <a:ext cx="1850469" cy="709613"/>
            <a:chOff x="251520" y="3741967"/>
            <a:chExt cx="1387852" cy="709613"/>
          </a:xfrm>
        </p:grpSpPr>
        <p:sp>
          <p:nvSpPr>
            <p:cNvPr id="35" name="Rectangle 34"/>
            <p:cNvSpPr/>
            <p:nvPr/>
          </p:nvSpPr>
          <p:spPr>
            <a:xfrm>
              <a:off x="467544" y="3741967"/>
              <a:ext cx="936104" cy="709613"/>
            </a:xfrm>
            <a:prstGeom prst="rect">
              <a:avLst/>
            </a:prstGeom>
            <a:solidFill>
              <a:srgbClr val="862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251520" y="3760278"/>
              <a:ext cx="1387852" cy="63088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631B59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fr-CA" sz="1150" dirty="0" err="1" smtClean="0">
                  <a:solidFill>
                    <a:schemeClr val="bg1"/>
                  </a:solidFill>
                  <a:latin typeface="+mn-lt"/>
                </a:rPr>
                <a:t>Quality</a:t>
              </a:r>
              <a:r>
                <a:rPr lang="fr-CA" sz="1150" dirty="0" smtClean="0">
                  <a:solidFill>
                    <a:schemeClr val="bg1"/>
                  </a:solidFill>
                  <a:latin typeface="+mn-lt"/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fr-CA" sz="1150" dirty="0" err="1" smtClean="0">
                  <a:solidFill>
                    <a:schemeClr val="bg1"/>
                  </a:solidFill>
                  <a:latin typeface="+mn-lt"/>
                </a:rPr>
                <a:t>Improvement</a:t>
              </a:r>
              <a:r>
                <a:rPr lang="fr-CA" sz="1150" dirty="0" smtClean="0">
                  <a:solidFill>
                    <a:schemeClr val="bg1"/>
                  </a:solidFill>
                  <a:latin typeface="+mn-lt"/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fr-CA" sz="1150" dirty="0" smtClean="0">
                  <a:solidFill>
                    <a:schemeClr val="bg1"/>
                  </a:solidFill>
                  <a:latin typeface="+mn-lt"/>
                </a:rPr>
                <a:t>Experts</a:t>
              </a:r>
              <a:endParaRPr lang="fr-CA" sz="115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9693241" y="4203960"/>
            <a:ext cx="1299303" cy="737208"/>
          </a:xfrm>
          <a:prstGeom prst="rect">
            <a:avLst/>
          </a:prstGeom>
          <a:solidFill>
            <a:srgbClr val="B2D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238085" y="4179025"/>
            <a:ext cx="2234512" cy="6308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31B5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100"/>
              </a:lnSpc>
            </a:pPr>
            <a:r>
              <a:rPr lang="fr-CA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CA" sz="1400" dirty="0" smtClean="0">
                <a:solidFill>
                  <a:schemeClr val="bg1"/>
                </a:solidFill>
                <a:latin typeface="+mn-lt"/>
              </a:rPr>
              <a:t>esearchers </a:t>
            </a:r>
            <a:endParaRPr lang="fr-CA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09893" y="5326144"/>
            <a:ext cx="1248139" cy="709613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007115" y="5350933"/>
            <a:ext cx="2234512" cy="6308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31B5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200" dirty="0" smtClean="0">
                <a:solidFill>
                  <a:schemeClr val="bg1"/>
                </a:solidFill>
                <a:latin typeface="+mn-lt"/>
              </a:rPr>
              <a:t>Health</a:t>
            </a:r>
            <a:br>
              <a:rPr lang="fr-CA" sz="1200" dirty="0" smtClean="0">
                <a:solidFill>
                  <a:schemeClr val="bg1"/>
                </a:solidFill>
                <a:latin typeface="+mn-lt"/>
              </a:rPr>
            </a:br>
            <a:r>
              <a:rPr lang="fr-CA" sz="1200" dirty="0" smtClean="0">
                <a:solidFill>
                  <a:schemeClr val="bg1"/>
                </a:solidFill>
                <a:latin typeface="+mn-lt"/>
              </a:rPr>
              <a:t>Professionals</a:t>
            </a:r>
            <a:endParaRPr lang="fr-CA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3537" y="5643438"/>
            <a:ext cx="60959" cy="436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3055150" y="5643438"/>
            <a:ext cx="60959" cy="436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TextBox 27"/>
          <p:cNvSpPr txBox="1"/>
          <p:nvPr/>
        </p:nvSpPr>
        <p:spPr>
          <a:xfrm>
            <a:off x="815414" y="5643439"/>
            <a:ext cx="22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Committee on Academic Medicine</a:t>
            </a:r>
            <a:endParaRPr lang="fr-CA" sz="12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1" dirty="0" smtClean="0">
                <a:solidFill>
                  <a:srgbClr val="822374"/>
                </a:solidFill>
              </a:rPr>
              <a:t>Phase 1 Working </a:t>
            </a:r>
            <a:r>
              <a:rPr lang="en-CA" sz="3600" b="1" dirty="0">
                <a:solidFill>
                  <a:srgbClr val="822374"/>
                </a:solidFill>
              </a:rPr>
              <a:t>Group Focus and Chairs</a:t>
            </a:r>
          </a:p>
        </p:txBody>
      </p:sp>
      <p:sp>
        <p:nvSpPr>
          <p:cNvPr id="6" name="Pentagon 5"/>
          <p:cNvSpPr/>
          <p:nvPr/>
        </p:nvSpPr>
        <p:spPr>
          <a:xfrm>
            <a:off x="339485" y="993548"/>
            <a:ext cx="4491819" cy="613317"/>
          </a:xfrm>
          <a:prstGeom prst="homePlate">
            <a:avLst>
              <a:gd name="adj" fmla="val 2553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Public Engagement</a:t>
            </a:r>
          </a:p>
          <a:p>
            <a:pPr algn="ctr"/>
            <a:r>
              <a:rPr lang="en-US" sz="1600" b="1" dirty="0" smtClean="0"/>
              <a:t>Co-chairs Sharon Nettleton and Deborah Prowse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40485" y="999230"/>
            <a:ext cx="701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Represent interests of Albertans regarding use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strategy to receive ongoing feedback from Albertans</a:t>
            </a:r>
            <a:endParaRPr lang="en-US" dirty="0"/>
          </a:p>
        </p:txBody>
      </p:sp>
      <p:sp>
        <p:nvSpPr>
          <p:cNvPr id="30" name="Pentagon 29"/>
          <p:cNvSpPr/>
          <p:nvPr/>
        </p:nvSpPr>
        <p:spPr>
          <a:xfrm>
            <a:off x="339485" y="1773348"/>
            <a:ext cx="4491819" cy="613317"/>
          </a:xfrm>
          <a:prstGeom prst="homePlate">
            <a:avLst>
              <a:gd name="adj" fmla="val 2553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Privacy &amp; Access</a:t>
            </a:r>
          </a:p>
          <a:p>
            <a:pPr algn="ctr"/>
            <a:r>
              <a:rPr lang="en-US" sz="1600" b="1" dirty="0" smtClean="0"/>
              <a:t>Co-chairs Mary Marshall and Lawrence Richer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940485" y="1785952"/>
            <a:ext cx="701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Examine the balance between access </a:t>
            </a:r>
            <a:r>
              <a:rPr lang="en-US" smtClean="0"/>
              <a:t>to data </a:t>
            </a:r>
            <a:r>
              <a:rPr lang="en-US" dirty="0" smtClean="0"/>
              <a:t>&amp; individual privacy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Minimize risks to privacy; maximize value of data through access</a:t>
            </a:r>
            <a:endParaRPr lang="en-US" dirty="0"/>
          </a:p>
        </p:txBody>
      </p:sp>
      <p:sp>
        <p:nvSpPr>
          <p:cNvPr id="32" name="Pentagon 31"/>
          <p:cNvSpPr/>
          <p:nvPr/>
        </p:nvSpPr>
        <p:spPr>
          <a:xfrm>
            <a:off x="339485" y="2553151"/>
            <a:ext cx="4491819" cy="613317"/>
          </a:xfrm>
          <a:prstGeom prst="homePlate">
            <a:avLst>
              <a:gd name="adj" fmla="val 2553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Data &amp; Analytics</a:t>
            </a:r>
          </a:p>
          <a:p>
            <a:pPr algn="ctr"/>
            <a:r>
              <a:rPr lang="en-US" sz="1600" b="1" dirty="0" smtClean="0"/>
              <a:t>Co-chairs Kathryn </a:t>
            </a:r>
            <a:r>
              <a:rPr lang="en-US" sz="1600" b="1" dirty="0"/>
              <a:t>T</a:t>
            </a:r>
            <a:r>
              <a:rPr lang="en-US" sz="1600" b="1" dirty="0" smtClean="0"/>
              <a:t>odd and Stafford Dean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940485" y="2561245"/>
            <a:ext cx="701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Identify inclusive data asset inventory for secondary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the access and tools required for effective use of data</a:t>
            </a:r>
            <a:endParaRPr lang="en-US" dirty="0"/>
          </a:p>
        </p:txBody>
      </p:sp>
      <p:sp>
        <p:nvSpPr>
          <p:cNvPr id="34" name="Pentagon 33"/>
          <p:cNvSpPr/>
          <p:nvPr/>
        </p:nvSpPr>
        <p:spPr>
          <a:xfrm>
            <a:off x="339485" y="3332952"/>
            <a:ext cx="4491819" cy="613317"/>
          </a:xfrm>
          <a:prstGeom prst="homePlate">
            <a:avLst>
              <a:gd name="adj" fmla="val 2553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Infrastructure &amp; Applications</a:t>
            </a:r>
          </a:p>
          <a:p>
            <a:pPr algn="ctr"/>
            <a:r>
              <a:rPr lang="en-US" sz="1600" b="1" dirty="0" smtClean="0"/>
              <a:t>Co-chairs Susan Anderson and Penny Rae</a:t>
            </a:r>
            <a:endParaRPr lang="en-US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940485" y="3334712"/>
            <a:ext cx="701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infrastructure required to house, maintain, and share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Support and automate features and functions required to use the data</a:t>
            </a:r>
            <a:endParaRPr lang="en-US" dirty="0"/>
          </a:p>
        </p:txBody>
      </p:sp>
      <p:sp>
        <p:nvSpPr>
          <p:cNvPr id="36" name="Pentagon 35"/>
          <p:cNvSpPr/>
          <p:nvPr/>
        </p:nvSpPr>
        <p:spPr>
          <a:xfrm>
            <a:off x="339485" y="4112751"/>
            <a:ext cx="4491819" cy="613317"/>
          </a:xfrm>
          <a:prstGeom prst="homePlate">
            <a:avLst>
              <a:gd name="adj" fmla="val 2553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Enabling Legislation</a:t>
            </a:r>
          </a:p>
          <a:p>
            <a:pPr algn="ctr"/>
            <a:r>
              <a:rPr lang="en-US" sz="1600" b="1" dirty="0" smtClean="0"/>
              <a:t>Chair Roger Palmer</a:t>
            </a:r>
            <a:endParaRPr 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940485" y="4106119"/>
            <a:ext cx="701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Identify legislative opportunities and hurdles to the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Collaborate to draft regulations and amendments as appropriate</a:t>
            </a:r>
            <a:endParaRPr lang="en-US" dirty="0"/>
          </a:p>
        </p:txBody>
      </p:sp>
      <p:sp>
        <p:nvSpPr>
          <p:cNvPr id="38" name="Pentagon 37"/>
          <p:cNvSpPr/>
          <p:nvPr/>
        </p:nvSpPr>
        <p:spPr>
          <a:xfrm>
            <a:off x="339485" y="4892554"/>
            <a:ext cx="4491819" cy="613317"/>
          </a:xfrm>
          <a:prstGeom prst="homePlate">
            <a:avLst>
              <a:gd name="adj" fmla="val 2553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Governance &amp; Structure</a:t>
            </a:r>
          </a:p>
          <a:p>
            <a:pPr algn="ctr"/>
            <a:r>
              <a:rPr lang="en-US" sz="1600" b="1" dirty="0" smtClean="0"/>
              <a:t>Chair Dale Sanders</a:t>
            </a:r>
            <a:endParaRPr lang="en-US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929919" y="4883964"/>
            <a:ext cx="718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 trusted governance that represent interests of all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legal structures required to create, govern, and operate HIR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16482" y="2690769"/>
            <a:ext cx="7775519" cy="840432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i="1" dirty="0" smtClean="0">
                <a:solidFill>
                  <a:schemeClr val="bg1"/>
                </a:solidFill>
              </a:rPr>
              <a:t>How are we going to do this?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22374"/>
                </a:solidFill>
              </a:rPr>
              <a:t>Progress to Date</a:t>
            </a:r>
            <a:endParaRPr lang="en-US" b="1" dirty="0">
              <a:solidFill>
                <a:srgbClr val="82237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7373" y="2237683"/>
            <a:ext cx="603115" cy="463430"/>
            <a:chOff x="664635" y="2669398"/>
            <a:chExt cx="622301" cy="622301"/>
          </a:xfrm>
        </p:grpSpPr>
        <p:sp>
          <p:nvSpPr>
            <p:cNvPr id="6" name="Oval 5"/>
            <p:cNvSpPr/>
            <p:nvPr/>
          </p:nvSpPr>
          <p:spPr>
            <a:xfrm>
              <a:off x="664635" y="2669398"/>
              <a:ext cx="622301" cy="622301"/>
            </a:xfrm>
            <a:prstGeom prst="ellipse">
              <a:avLst/>
            </a:prstGeom>
            <a:solidFill>
              <a:srgbClr val="5D137B">
                <a:alpha val="10000"/>
              </a:srgb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680504" y="2693905"/>
              <a:ext cx="591191" cy="58322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66379" y="1468178"/>
            <a:ext cx="2598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Kick-off: </a:t>
            </a:r>
            <a:endParaRPr lang="en-US" sz="2000" dirty="0" smtClean="0"/>
          </a:p>
          <a:p>
            <a:r>
              <a:rPr lang="en-US" sz="2000" dirty="0" smtClean="0"/>
              <a:t>March </a:t>
            </a:r>
            <a:r>
              <a:rPr lang="en-US" sz="2000" dirty="0"/>
              <a:t>12, 2015</a:t>
            </a:r>
          </a:p>
        </p:txBody>
      </p:sp>
      <p:cxnSp>
        <p:nvCxnSpPr>
          <p:cNvPr id="13" name="Straight Arrow Connector 12"/>
          <p:cNvCxnSpPr>
            <a:stCxn id="6" idx="6"/>
          </p:cNvCxnSpPr>
          <p:nvPr/>
        </p:nvCxnSpPr>
        <p:spPr>
          <a:xfrm flipV="1">
            <a:off x="1490485" y="2455264"/>
            <a:ext cx="10593021" cy="1417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66376" y="2872291"/>
            <a:ext cx="28710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Six working </a:t>
            </a:r>
            <a:r>
              <a:rPr lang="en-US" sz="2000" dirty="0" smtClean="0"/>
              <a:t>groups formed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Over 70 </a:t>
            </a:r>
            <a:r>
              <a:rPr lang="en-US" sz="2000" dirty="0"/>
              <a:t>people from 18 different public, government, and private company organizations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20835" y="1632151"/>
            <a:ext cx="1592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July 31, 2015 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3259336" y="2872291"/>
            <a:ext cx="2593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Final </a:t>
            </a:r>
            <a:r>
              <a:rPr lang="en-US" sz="2000" dirty="0"/>
              <a:t>reports from working groups plus a summary report from the Steering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About 160 pages in </a:t>
            </a:r>
            <a:r>
              <a:rPr lang="en-US" sz="2000" dirty="0" smtClean="0"/>
              <a:t>total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6609818" y="1635956"/>
            <a:ext cx="1237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Fall, 2015 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5988772" y="2845164"/>
            <a:ext cx="32578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Findings and recommendations presented to key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Endorsement  of Phase 2 Demonstration Projects</a:t>
            </a: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986269" y="2231841"/>
            <a:ext cx="603115" cy="465282"/>
            <a:chOff x="664635" y="2652344"/>
            <a:chExt cx="622301" cy="624788"/>
          </a:xfrm>
        </p:grpSpPr>
        <p:sp>
          <p:nvSpPr>
            <p:cNvPr id="27" name="Oval 26"/>
            <p:cNvSpPr/>
            <p:nvPr/>
          </p:nvSpPr>
          <p:spPr>
            <a:xfrm>
              <a:off x="664635" y="2652344"/>
              <a:ext cx="622301" cy="622301"/>
            </a:xfrm>
            <a:prstGeom prst="ellipse">
              <a:avLst/>
            </a:prstGeom>
            <a:solidFill>
              <a:srgbClr val="5D137B">
                <a:alpha val="10000"/>
              </a:srgb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680504" y="2693905"/>
              <a:ext cx="591191" cy="58322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34485" y="2236208"/>
            <a:ext cx="603115" cy="463430"/>
            <a:chOff x="664635" y="2669398"/>
            <a:chExt cx="622301" cy="622301"/>
          </a:xfrm>
        </p:grpSpPr>
        <p:sp>
          <p:nvSpPr>
            <p:cNvPr id="30" name="Oval 29"/>
            <p:cNvSpPr/>
            <p:nvPr/>
          </p:nvSpPr>
          <p:spPr>
            <a:xfrm>
              <a:off x="664635" y="2669398"/>
              <a:ext cx="622301" cy="622301"/>
            </a:xfrm>
            <a:prstGeom prst="ellipse">
              <a:avLst/>
            </a:prstGeom>
            <a:solidFill>
              <a:srgbClr val="5D137B">
                <a:alpha val="10000"/>
              </a:srgb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80504" y="2693904"/>
              <a:ext cx="591191" cy="58322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9260431" y="1620962"/>
            <a:ext cx="2298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November 30, 2015 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9136053" y="2840670"/>
            <a:ext cx="28628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Present Phase 1 high level requirements gathered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Kick off Phase 2 of project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9771365" y="2254823"/>
            <a:ext cx="603115" cy="465281"/>
            <a:chOff x="664635" y="2669398"/>
            <a:chExt cx="622301" cy="624786"/>
          </a:xfrm>
        </p:grpSpPr>
        <p:sp>
          <p:nvSpPr>
            <p:cNvPr id="23" name="Oval 22"/>
            <p:cNvSpPr/>
            <p:nvPr/>
          </p:nvSpPr>
          <p:spPr>
            <a:xfrm>
              <a:off x="664635" y="2669398"/>
              <a:ext cx="622301" cy="622301"/>
            </a:xfrm>
            <a:prstGeom prst="ellipse">
              <a:avLst/>
            </a:prstGeom>
            <a:solidFill>
              <a:srgbClr val="5D137B">
                <a:alpha val="10000"/>
              </a:srgb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80504" y="2710958"/>
              <a:ext cx="591191" cy="58322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232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C13A8A6-69D8-9640-BC37-DB3BDB2A8FEA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22374"/>
                </a:solidFill>
              </a:rPr>
              <a:t>General Strategy</a:t>
            </a:r>
            <a:endParaRPr lang="en-US" b="1" dirty="0">
              <a:solidFill>
                <a:srgbClr val="822374"/>
              </a:solidFill>
            </a:endParaRPr>
          </a:p>
        </p:txBody>
      </p:sp>
      <p:sp>
        <p:nvSpPr>
          <p:cNvPr id="6" name="Block Arc 5"/>
          <p:cNvSpPr/>
          <p:nvPr/>
        </p:nvSpPr>
        <p:spPr>
          <a:xfrm>
            <a:off x="1232191" y="1063474"/>
            <a:ext cx="3558767" cy="3558767"/>
          </a:xfrm>
          <a:prstGeom prst="blockArc">
            <a:avLst>
              <a:gd name="adj1" fmla="val 10810791"/>
              <a:gd name="adj2" fmla="val 21589874"/>
              <a:gd name="adj3" fmla="val 13603"/>
            </a:avLst>
          </a:prstGeom>
          <a:solidFill>
            <a:srgbClr val="661C5B"/>
          </a:solidFill>
          <a:ln>
            <a:solidFill>
              <a:srgbClr val="822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Block Arc 7"/>
          <p:cNvSpPr/>
          <p:nvPr/>
        </p:nvSpPr>
        <p:spPr>
          <a:xfrm rot="10800000">
            <a:off x="4303859" y="1063474"/>
            <a:ext cx="3558767" cy="3558767"/>
          </a:xfrm>
          <a:prstGeom prst="blockArc">
            <a:avLst>
              <a:gd name="adj1" fmla="val 10829246"/>
              <a:gd name="adj2" fmla="val 48702"/>
              <a:gd name="adj3" fmla="val 13859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Block Arc 8"/>
          <p:cNvSpPr/>
          <p:nvPr/>
        </p:nvSpPr>
        <p:spPr>
          <a:xfrm>
            <a:off x="7369566" y="1127878"/>
            <a:ext cx="3558767" cy="3558767"/>
          </a:xfrm>
          <a:prstGeom prst="blockArc">
            <a:avLst>
              <a:gd name="adj1" fmla="val 10891721"/>
              <a:gd name="adj2" fmla="val 21486263"/>
              <a:gd name="adj3" fmla="val 13584"/>
            </a:avLst>
          </a:prstGeom>
          <a:solidFill>
            <a:srgbClr val="AF2F9D"/>
          </a:solidFill>
          <a:ln>
            <a:solidFill>
              <a:srgbClr val="B63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3132" y="2090098"/>
            <a:ext cx="118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Step 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6369" y="2963705"/>
            <a:ext cx="2878233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</a:rPr>
              <a:t>Integrate and link existing and substantial data currently available, working together to create a provincial vision for secondary use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2024" y="3385248"/>
            <a:ext cx="118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Step 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24873" y="941150"/>
            <a:ext cx="2816591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</a:rPr>
              <a:t>Add </a:t>
            </a:r>
            <a:r>
              <a:rPr lang="en-US" dirty="0" smtClean="0">
                <a:solidFill>
                  <a:prstClr val="black"/>
                </a:solidFill>
              </a:rPr>
              <a:t>data </a:t>
            </a:r>
            <a:r>
              <a:rPr lang="en-US" dirty="0">
                <a:solidFill>
                  <a:prstClr val="black"/>
                </a:solidFill>
              </a:rPr>
              <a:t>content that is not currently </a:t>
            </a:r>
            <a:r>
              <a:rPr lang="en-US" dirty="0" smtClean="0">
                <a:solidFill>
                  <a:prstClr val="black"/>
                </a:solidFill>
              </a:rPr>
              <a:t>available to provincial stakeholders, </a:t>
            </a:r>
            <a:r>
              <a:rPr lang="en-US" dirty="0">
                <a:solidFill>
                  <a:prstClr val="black"/>
                </a:solidFill>
              </a:rPr>
              <a:t>to </a:t>
            </a:r>
            <a:r>
              <a:rPr lang="en-US" dirty="0" smtClean="0">
                <a:solidFill>
                  <a:prstClr val="black"/>
                </a:solidFill>
              </a:rPr>
              <a:t>a solution that uses new and existing technological infrastructure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05556" y="2107067"/>
            <a:ext cx="1187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Step 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53611" y="3029852"/>
            <a:ext cx="299202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</a:rPr>
              <a:t>Consolidate existing </a:t>
            </a:r>
            <a:r>
              <a:rPr lang="en-US" dirty="0" smtClean="0">
                <a:solidFill>
                  <a:prstClr val="black"/>
                </a:solidFill>
              </a:rPr>
              <a:t>stakeholder data </a:t>
            </a:r>
            <a:r>
              <a:rPr lang="en-US" dirty="0">
                <a:solidFill>
                  <a:prstClr val="black"/>
                </a:solidFill>
              </a:rPr>
              <a:t>content </a:t>
            </a:r>
            <a:r>
              <a:rPr lang="en-US" dirty="0" smtClean="0">
                <a:solidFill>
                  <a:prstClr val="black"/>
                </a:solidFill>
              </a:rPr>
              <a:t>using big data technologies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04800" y="4731117"/>
            <a:ext cx="10964325" cy="71510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8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310624"/>
            <a:ext cx="11213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</a:rPr>
              <a:t>Policy for data integration</a:t>
            </a:r>
          </a:p>
          <a:p>
            <a:pPr algn="ctr"/>
            <a:r>
              <a:rPr lang="en-US" sz="2400" b="1" dirty="0" smtClean="0">
                <a:solidFill>
                  <a:srgbClr val="4472C4">
                    <a:lumMod val="50000"/>
                  </a:srgbClr>
                </a:solidFill>
              </a:rPr>
              <a:t>Engagement of public, industry, and stakeholders </a:t>
            </a:r>
            <a:endParaRPr lang="fr-CA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/>
      <p:bldP spid="13" grpId="0"/>
      <p:bldP spid="14" grpId="0"/>
      <p:bldP spid="15" grpId="0"/>
      <p:bldP spid="16" grpId="0"/>
      <p:bldP spid="17" grpId="0"/>
      <p:bldP spid="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A9928-64A2-CB46-B240-4C7E405D133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822374"/>
                </a:solidFill>
              </a:rPr>
              <a:t>Bringing </a:t>
            </a:r>
            <a:r>
              <a:rPr lang="en-US" b="1" dirty="0">
                <a:solidFill>
                  <a:srgbClr val="601A56"/>
                </a:solidFill>
              </a:rPr>
              <a:t>People</a:t>
            </a:r>
            <a:r>
              <a:rPr lang="en-US" b="1" dirty="0">
                <a:solidFill>
                  <a:srgbClr val="822374"/>
                </a:solidFill>
              </a:rPr>
              <a:t> and Data Together</a:t>
            </a:r>
          </a:p>
        </p:txBody>
      </p:sp>
      <p:sp>
        <p:nvSpPr>
          <p:cNvPr id="9" name="Oval 3"/>
          <p:cNvSpPr/>
          <p:nvPr/>
        </p:nvSpPr>
        <p:spPr>
          <a:xfrm>
            <a:off x="179256" y="1106708"/>
            <a:ext cx="11650893" cy="1443288"/>
          </a:xfrm>
          <a:custGeom>
            <a:avLst/>
            <a:gdLst/>
            <a:ahLst/>
            <a:cxnLst/>
            <a:rect l="l" t="t" r="r" b="b"/>
            <a:pathLst>
              <a:path w="4900192" h="2209800">
                <a:moveTo>
                  <a:pt x="2461655" y="0"/>
                </a:moveTo>
                <a:cubicBezTo>
                  <a:pt x="3658422" y="0"/>
                  <a:pt x="4656917" y="848900"/>
                  <a:pt x="4887841" y="1977399"/>
                </a:cubicBezTo>
                <a:lnTo>
                  <a:pt x="4900192" y="2058321"/>
                </a:lnTo>
                <a:lnTo>
                  <a:pt x="4881142" y="2006274"/>
                </a:lnTo>
                <a:cubicBezTo>
                  <a:pt x="4742329" y="1678083"/>
                  <a:pt x="4417357" y="1447800"/>
                  <a:pt x="4038600" y="1447800"/>
                </a:cubicBezTo>
                <a:cubicBezTo>
                  <a:pt x="3722970" y="1447800"/>
                  <a:pt x="3444690" y="1607718"/>
                  <a:pt x="3280365" y="1850950"/>
                </a:cubicBezTo>
                <a:lnTo>
                  <a:pt x="3258141" y="1887532"/>
                </a:lnTo>
                <a:lnTo>
                  <a:pt x="3167921" y="1763793"/>
                </a:lnTo>
                <a:cubicBezTo>
                  <a:pt x="3000257" y="1570238"/>
                  <a:pt x="2752677" y="1447800"/>
                  <a:pt x="2476500" y="1447800"/>
                </a:cubicBezTo>
                <a:cubicBezTo>
                  <a:pt x="2160870" y="1447800"/>
                  <a:pt x="1882590" y="1607718"/>
                  <a:pt x="1718265" y="1850950"/>
                </a:cubicBezTo>
                <a:lnTo>
                  <a:pt x="1696041" y="1887532"/>
                </a:lnTo>
                <a:lnTo>
                  <a:pt x="1605821" y="1763793"/>
                </a:lnTo>
                <a:cubicBezTo>
                  <a:pt x="1438157" y="1570238"/>
                  <a:pt x="1190577" y="1447800"/>
                  <a:pt x="914400" y="1447800"/>
                </a:cubicBezTo>
                <a:cubicBezTo>
                  <a:pt x="472517" y="1447800"/>
                  <a:pt x="103842" y="1761240"/>
                  <a:pt x="18578" y="2177917"/>
                </a:cubicBezTo>
                <a:lnTo>
                  <a:pt x="13712" y="2209800"/>
                </a:lnTo>
                <a:lnTo>
                  <a:pt x="0" y="2209800"/>
                </a:lnTo>
                <a:lnTo>
                  <a:pt x="35469" y="1977399"/>
                </a:lnTo>
                <a:cubicBezTo>
                  <a:pt x="266393" y="848900"/>
                  <a:pt x="1264889" y="0"/>
                  <a:pt x="2461655" y="0"/>
                </a:cubicBezTo>
                <a:close/>
              </a:path>
            </a:pathLst>
          </a:custGeom>
          <a:solidFill>
            <a:srgbClr val="822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 rot="10800000">
            <a:off x="6061022" y="922619"/>
            <a:ext cx="231135" cy="2218202"/>
          </a:xfrm>
          <a:custGeom>
            <a:avLst/>
            <a:gdLst>
              <a:gd name="connsiteX0" fmla="*/ 231135 w 231135"/>
              <a:gd name="connsiteY0" fmla="*/ 2218202 h 2218202"/>
              <a:gd name="connsiteX1" fmla="*/ 0 w 231135"/>
              <a:gd name="connsiteY1" fmla="*/ 2218202 h 2218202"/>
              <a:gd name="connsiteX2" fmla="*/ 0 w 231135"/>
              <a:gd name="connsiteY2" fmla="*/ 0 h 2218202"/>
              <a:gd name="connsiteX3" fmla="*/ 231135 w 231135"/>
              <a:gd name="connsiteY3" fmla="*/ 0 h 221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135" h="2218202">
                <a:moveTo>
                  <a:pt x="231135" y="2218202"/>
                </a:moveTo>
                <a:lnTo>
                  <a:pt x="0" y="2218202"/>
                </a:lnTo>
                <a:lnTo>
                  <a:pt x="0" y="0"/>
                </a:lnTo>
                <a:lnTo>
                  <a:pt x="231135" y="0"/>
                </a:lnTo>
                <a:close/>
              </a:path>
            </a:pathLst>
          </a:custGeom>
          <a:solidFill>
            <a:srgbClr val="822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6269" y="1372524"/>
            <a:ext cx="674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Secondary Use Data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02232" y="3267691"/>
            <a:ext cx="1828800" cy="1919688"/>
            <a:chOff x="199362" y="3717375"/>
            <a:chExt cx="1828800" cy="1919688"/>
          </a:xfrm>
          <a:solidFill>
            <a:schemeClr val="accent5">
              <a:lumMod val="5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199362" y="4156719"/>
              <a:ext cx="1828800" cy="854173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600" b="1" dirty="0" smtClean="0">
                  <a:solidFill>
                    <a:schemeClr val="bg1"/>
                  </a:solidFill>
                </a:rPr>
                <a:t>AH + AHS Data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99362" y="5023549"/>
              <a:ext cx="1828800" cy="61351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(i.e. Provincial Health Analytics Network; P-HAN)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99362" y="3717375"/>
              <a:ext cx="1828800" cy="10304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ts val="11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Round Same Side Corner Rectangle 43"/>
            <p:cNvSpPr/>
            <p:nvPr/>
          </p:nvSpPr>
          <p:spPr>
            <a:xfrm>
              <a:off x="199362" y="3799859"/>
              <a:ext cx="1828800" cy="457200"/>
            </a:xfrm>
            <a:prstGeom prst="round2SameRect">
              <a:avLst>
                <a:gd name="adj1" fmla="val 0"/>
                <a:gd name="adj2" fmla="val 36221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ts val="11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Existing P-HAN Governance Structure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79072" y="3267691"/>
            <a:ext cx="1828800" cy="1919688"/>
            <a:chOff x="199362" y="3717375"/>
            <a:chExt cx="1828800" cy="1919688"/>
          </a:xfrm>
          <a:solidFill>
            <a:schemeClr val="accent5">
              <a:lumMod val="50000"/>
            </a:schemeClr>
          </a:solidFill>
        </p:grpSpPr>
        <p:sp>
          <p:nvSpPr>
            <p:cNvPr id="47" name="Rounded Rectangle 46"/>
            <p:cNvSpPr/>
            <p:nvPr/>
          </p:nvSpPr>
          <p:spPr>
            <a:xfrm>
              <a:off x="199362" y="4156719"/>
              <a:ext cx="1828800" cy="854173"/>
            </a:xfrm>
            <a:prstGeom prst="roundRect">
              <a:avLst>
                <a:gd name="adj" fmla="val 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sz="1600" b="1" dirty="0" smtClean="0">
                  <a:solidFill>
                    <a:schemeClr val="bg1"/>
                  </a:solidFill>
                </a:rPr>
                <a:t>Other Government of Alberta Data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99362" y="5023549"/>
              <a:ext cx="1828800" cy="613514"/>
            </a:xfrm>
            <a:prstGeom prst="roundRect">
              <a:avLst>
                <a:gd name="adj" fmla="val 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(e.g. Education, Human Services, Child Youth Data Laboratory)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199362" y="3717375"/>
              <a:ext cx="1828800" cy="103047"/>
            </a:xfrm>
            <a:prstGeom prst="roundRect">
              <a:avLst>
                <a:gd name="adj" fmla="val 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Round Same Side Corner Rectangle 49"/>
            <p:cNvSpPr/>
            <p:nvPr/>
          </p:nvSpPr>
          <p:spPr>
            <a:xfrm>
              <a:off x="199362" y="3799859"/>
              <a:ext cx="1828800" cy="457200"/>
            </a:xfrm>
            <a:prstGeom prst="round2SameRect">
              <a:avLst>
                <a:gd name="adj1" fmla="val 0"/>
                <a:gd name="adj2" fmla="val 36221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1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Existing </a:t>
              </a:r>
              <a:r>
                <a:rPr lang="en-US" sz="1200" dirty="0" smtClean="0">
                  <a:solidFill>
                    <a:schemeClr val="bg1"/>
                  </a:solidFill>
                </a:rPr>
                <a:t>Initiative-Specific Governance Structures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255912" y="3267691"/>
            <a:ext cx="1828800" cy="1919688"/>
            <a:chOff x="199362" y="3717375"/>
            <a:chExt cx="1828800" cy="1919688"/>
          </a:xfrm>
          <a:solidFill>
            <a:srgbClr val="AF2F9D"/>
          </a:solidFill>
        </p:grpSpPr>
        <p:sp>
          <p:nvSpPr>
            <p:cNvPr id="52" name="Rounded Rectangle 51"/>
            <p:cNvSpPr/>
            <p:nvPr/>
          </p:nvSpPr>
          <p:spPr>
            <a:xfrm>
              <a:off x="199362" y="4156719"/>
              <a:ext cx="1828800" cy="854173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600" b="1" dirty="0" smtClean="0">
                  <a:solidFill>
                    <a:schemeClr val="bg1"/>
                  </a:solidFill>
                </a:rPr>
                <a:t>Community Data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199362" y="5023549"/>
              <a:ext cx="1828800" cy="61351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(e.g. HQCA Data, Research Groups)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199362" y="3717375"/>
              <a:ext cx="1828800" cy="10304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Round Same Side Corner Rectangle 54"/>
            <p:cNvSpPr/>
            <p:nvPr/>
          </p:nvSpPr>
          <p:spPr>
            <a:xfrm>
              <a:off x="199362" y="3799859"/>
              <a:ext cx="1828800" cy="457200"/>
            </a:xfrm>
            <a:prstGeom prst="round2SameRect">
              <a:avLst>
                <a:gd name="adj1" fmla="val 0"/>
                <a:gd name="adj2" fmla="val 36221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1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Existing </a:t>
              </a:r>
              <a:r>
                <a:rPr lang="en-US" sz="1200" dirty="0" smtClean="0">
                  <a:solidFill>
                    <a:schemeClr val="bg1"/>
                  </a:solidFill>
                </a:rPr>
                <a:t>Initiative-Specific Governance Structures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32752" y="3267691"/>
            <a:ext cx="1828800" cy="1919688"/>
            <a:chOff x="199362" y="3717375"/>
            <a:chExt cx="1828800" cy="1919688"/>
          </a:xfrm>
        </p:grpSpPr>
        <p:sp>
          <p:nvSpPr>
            <p:cNvPr id="57" name="Rounded Rectangle 56"/>
            <p:cNvSpPr/>
            <p:nvPr/>
          </p:nvSpPr>
          <p:spPr>
            <a:xfrm>
              <a:off x="199362" y="4156719"/>
              <a:ext cx="1828800" cy="854173"/>
            </a:xfrm>
            <a:prstGeom prst="roundRect">
              <a:avLst>
                <a:gd name="adj" fmla="val 0"/>
              </a:avLst>
            </a:prstGeom>
            <a:solidFill>
              <a:srgbClr val="AF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en-US" sz="1600" b="1" dirty="0">
                  <a:solidFill>
                    <a:schemeClr val="bg1"/>
                  </a:solidFill>
                </a:rPr>
                <a:t>Allied Health Professional Data</a:t>
              </a: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199362" y="5023549"/>
              <a:ext cx="1828800" cy="613514"/>
            </a:xfrm>
            <a:prstGeom prst="roundRect">
              <a:avLst>
                <a:gd name="adj" fmla="val 0"/>
              </a:avLst>
            </a:prstGeom>
            <a:solidFill>
              <a:srgbClr val="AF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(e.g. Pharmacy, Physiotherapy, Dietitian, etc.)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199362" y="3717375"/>
              <a:ext cx="1828800" cy="103047"/>
            </a:xfrm>
            <a:prstGeom prst="roundRect">
              <a:avLst>
                <a:gd name="adj" fmla="val 0"/>
              </a:avLst>
            </a:prstGeom>
            <a:solidFill>
              <a:srgbClr val="AF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0" name="Round Same Side Corner Rectangle 59"/>
            <p:cNvSpPr/>
            <p:nvPr/>
          </p:nvSpPr>
          <p:spPr>
            <a:xfrm>
              <a:off x="199362" y="3799859"/>
              <a:ext cx="1828800" cy="457200"/>
            </a:xfrm>
            <a:prstGeom prst="round2SameRect">
              <a:avLst>
                <a:gd name="adj1" fmla="val 0"/>
                <a:gd name="adj2" fmla="val 36221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Some Existing Governance Structures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209592" y="3267691"/>
            <a:ext cx="1828800" cy="1919688"/>
            <a:chOff x="199362" y="3717375"/>
            <a:chExt cx="1828800" cy="1919688"/>
          </a:xfrm>
          <a:solidFill>
            <a:srgbClr val="661C5B"/>
          </a:solidFill>
        </p:grpSpPr>
        <p:sp>
          <p:nvSpPr>
            <p:cNvPr id="62" name="Rounded Rectangle 61"/>
            <p:cNvSpPr/>
            <p:nvPr/>
          </p:nvSpPr>
          <p:spPr>
            <a:xfrm>
              <a:off x="199362" y="4156719"/>
              <a:ext cx="1828800" cy="854173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600" b="1" dirty="0" smtClean="0">
                  <a:solidFill>
                    <a:schemeClr val="bg1"/>
                  </a:solidFill>
                </a:rPr>
                <a:t>Physician Data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199362" y="5023549"/>
              <a:ext cx="1828800" cy="613514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(i.e. Physician Data Co-op)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199362" y="3717375"/>
              <a:ext cx="1828800" cy="103047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5" name="Round Same Side Corner Rectangle 64"/>
            <p:cNvSpPr/>
            <p:nvPr/>
          </p:nvSpPr>
          <p:spPr>
            <a:xfrm>
              <a:off x="199362" y="3799859"/>
              <a:ext cx="1828800" cy="457200"/>
            </a:xfrm>
            <a:prstGeom prst="round2SameRect">
              <a:avLst>
                <a:gd name="adj1" fmla="val 0"/>
                <a:gd name="adj2" fmla="val 36221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Developing Governance Structure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0186432" y="3267691"/>
            <a:ext cx="1828800" cy="1919688"/>
            <a:chOff x="199362" y="3717375"/>
            <a:chExt cx="1828800" cy="1919688"/>
          </a:xfrm>
        </p:grpSpPr>
        <p:sp>
          <p:nvSpPr>
            <p:cNvPr id="67" name="Rounded Rectangle 66"/>
            <p:cNvSpPr/>
            <p:nvPr/>
          </p:nvSpPr>
          <p:spPr>
            <a:xfrm>
              <a:off x="199362" y="4156719"/>
              <a:ext cx="1828800" cy="854173"/>
            </a:xfrm>
            <a:prstGeom prst="roundRect">
              <a:avLst>
                <a:gd name="adj" fmla="val 0"/>
              </a:avLst>
            </a:prstGeom>
            <a:solidFill>
              <a:srgbClr val="661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600" b="1" dirty="0" smtClean="0">
                  <a:solidFill>
                    <a:schemeClr val="bg1"/>
                  </a:solidFill>
                </a:rPr>
                <a:t>Other Data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199362" y="5023549"/>
              <a:ext cx="1828800" cy="613514"/>
            </a:xfrm>
            <a:prstGeom prst="roundRect">
              <a:avLst>
                <a:gd name="adj" fmla="val 0"/>
              </a:avLst>
            </a:prstGeom>
            <a:solidFill>
              <a:srgbClr val="661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(e.g. Public Data, Industry Data)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199362" y="3717375"/>
              <a:ext cx="1828800" cy="103047"/>
            </a:xfrm>
            <a:prstGeom prst="roundRect">
              <a:avLst>
                <a:gd name="adj" fmla="val 0"/>
              </a:avLst>
            </a:prstGeom>
            <a:solidFill>
              <a:srgbClr val="661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0" name="Round Same Side Corner Rectangle 69"/>
            <p:cNvSpPr/>
            <p:nvPr/>
          </p:nvSpPr>
          <p:spPr>
            <a:xfrm>
              <a:off x="199362" y="3799859"/>
              <a:ext cx="1828800" cy="457200"/>
            </a:xfrm>
            <a:prstGeom prst="round2SameRect">
              <a:avLst>
                <a:gd name="adj1" fmla="val 0"/>
                <a:gd name="adj2" fmla="val 36221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Currently No Governance Structure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613045" y="5334789"/>
            <a:ext cx="1184552" cy="473821"/>
            <a:chOff x="2849310" y="2472422"/>
            <a:chExt cx="1184552" cy="473821"/>
          </a:xfrm>
          <a:solidFill>
            <a:srgbClr val="AF2F9D"/>
          </a:solidFill>
        </p:grpSpPr>
        <p:sp>
          <p:nvSpPr>
            <p:cNvPr id="79" name="Chevron 78"/>
            <p:cNvSpPr/>
            <p:nvPr/>
          </p:nvSpPr>
          <p:spPr>
            <a:xfrm>
              <a:off x="2849310" y="2472422"/>
              <a:ext cx="1184552" cy="473821"/>
            </a:xfrm>
            <a:prstGeom prst="chevron">
              <a:avLst/>
            </a:prstGeom>
            <a:grpFill/>
            <a:ln>
              <a:solidFill>
                <a:srgbClr val="AF2F9D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Chevron 4"/>
            <p:cNvSpPr/>
            <p:nvPr/>
          </p:nvSpPr>
          <p:spPr>
            <a:xfrm>
              <a:off x="3086221" y="2472422"/>
              <a:ext cx="710731" cy="473821"/>
            </a:xfrm>
            <a:prstGeom prst="rect">
              <a:avLst/>
            </a:prstGeom>
            <a:grpFill/>
            <a:ln>
              <a:solidFill>
                <a:srgbClr val="AF2F9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31567" y="5334789"/>
            <a:ext cx="1184552" cy="473821"/>
            <a:chOff x="3796952" y="2472422"/>
            <a:chExt cx="1184552" cy="473821"/>
          </a:xfrm>
          <a:solidFill>
            <a:srgbClr val="AF2F9D"/>
          </a:solidFill>
        </p:grpSpPr>
        <p:sp>
          <p:nvSpPr>
            <p:cNvPr id="77" name="Chevron 76"/>
            <p:cNvSpPr/>
            <p:nvPr/>
          </p:nvSpPr>
          <p:spPr>
            <a:xfrm>
              <a:off x="3796952" y="2472422"/>
              <a:ext cx="1184552" cy="473821"/>
            </a:xfrm>
            <a:prstGeom prst="chevron">
              <a:avLst/>
            </a:prstGeom>
            <a:grpFill/>
            <a:ln>
              <a:solidFill>
                <a:srgbClr val="AF2F9D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Chevron 6"/>
            <p:cNvSpPr/>
            <p:nvPr/>
          </p:nvSpPr>
          <p:spPr>
            <a:xfrm>
              <a:off x="4033863" y="2472422"/>
              <a:ext cx="710731" cy="473821"/>
            </a:xfrm>
            <a:prstGeom prst="rect">
              <a:avLst/>
            </a:prstGeom>
            <a:grpFill/>
            <a:ln>
              <a:solidFill>
                <a:srgbClr val="AF2F9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662024" y="5334789"/>
            <a:ext cx="1184552" cy="473821"/>
            <a:chOff x="4744594" y="2472422"/>
            <a:chExt cx="1184552" cy="473821"/>
          </a:xfrm>
          <a:solidFill>
            <a:srgbClr val="661C5B"/>
          </a:solidFill>
        </p:grpSpPr>
        <p:sp>
          <p:nvSpPr>
            <p:cNvPr id="75" name="Chevron 74"/>
            <p:cNvSpPr/>
            <p:nvPr/>
          </p:nvSpPr>
          <p:spPr>
            <a:xfrm>
              <a:off x="4744594" y="2472422"/>
              <a:ext cx="1184552" cy="473821"/>
            </a:xfrm>
            <a:prstGeom prst="chevron">
              <a:avLst/>
            </a:prstGeom>
            <a:grpFill/>
            <a:ln>
              <a:solidFill>
                <a:srgbClr val="661C5B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Chevron 8"/>
            <p:cNvSpPr/>
            <p:nvPr/>
          </p:nvSpPr>
          <p:spPr>
            <a:xfrm>
              <a:off x="4981505" y="2472422"/>
              <a:ext cx="710731" cy="473821"/>
            </a:xfrm>
            <a:prstGeom prst="rect">
              <a:avLst/>
            </a:prstGeom>
            <a:grpFill/>
            <a:ln>
              <a:solidFill>
                <a:srgbClr val="661C5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684511" y="5334789"/>
            <a:ext cx="1184552" cy="473821"/>
            <a:chOff x="5692237" y="2472422"/>
            <a:chExt cx="1184552" cy="473821"/>
          </a:xfrm>
          <a:solidFill>
            <a:srgbClr val="661C5B"/>
          </a:solidFill>
        </p:grpSpPr>
        <p:sp>
          <p:nvSpPr>
            <p:cNvPr id="73" name="Chevron 72"/>
            <p:cNvSpPr/>
            <p:nvPr/>
          </p:nvSpPr>
          <p:spPr>
            <a:xfrm>
              <a:off x="5692237" y="2472422"/>
              <a:ext cx="1184552" cy="473821"/>
            </a:xfrm>
            <a:prstGeom prst="chevron">
              <a:avLst/>
            </a:prstGeom>
            <a:grpFill/>
            <a:ln>
              <a:solidFill>
                <a:srgbClr val="661C5B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Chevron 10"/>
            <p:cNvSpPr/>
            <p:nvPr/>
          </p:nvSpPr>
          <p:spPr>
            <a:xfrm>
              <a:off x="5929148" y="2472422"/>
              <a:ext cx="710731" cy="473821"/>
            </a:xfrm>
            <a:prstGeom prst="rect">
              <a:avLst/>
            </a:prstGeom>
            <a:grpFill/>
            <a:ln>
              <a:solidFill>
                <a:srgbClr val="661C5B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395327" y="5334789"/>
            <a:ext cx="1184552" cy="473821"/>
            <a:chOff x="2849310" y="2472422"/>
            <a:chExt cx="1184552" cy="473821"/>
          </a:xfrm>
          <a:solidFill>
            <a:schemeClr val="accent5">
              <a:lumMod val="50000"/>
            </a:schemeClr>
          </a:solidFill>
        </p:grpSpPr>
        <p:sp>
          <p:nvSpPr>
            <p:cNvPr id="91" name="Chevron 90"/>
            <p:cNvSpPr/>
            <p:nvPr/>
          </p:nvSpPr>
          <p:spPr>
            <a:xfrm>
              <a:off x="2849310" y="2472422"/>
              <a:ext cx="1184552" cy="473821"/>
            </a:xfrm>
            <a:prstGeom prst="chevron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Chevron 4"/>
            <p:cNvSpPr/>
            <p:nvPr/>
          </p:nvSpPr>
          <p:spPr>
            <a:xfrm>
              <a:off x="3086221" y="2472422"/>
              <a:ext cx="710731" cy="473821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453331" y="5334789"/>
            <a:ext cx="1184552" cy="473821"/>
            <a:chOff x="3796952" y="2472422"/>
            <a:chExt cx="1184552" cy="473821"/>
          </a:xfrm>
          <a:solidFill>
            <a:schemeClr val="accent5">
              <a:lumMod val="50000"/>
            </a:schemeClr>
          </a:solidFill>
        </p:grpSpPr>
        <p:sp>
          <p:nvSpPr>
            <p:cNvPr id="89" name="Chevron 88"/>
            <p:cNvSpPr/>
            <p:nvPr/>
          </p:nvSpPr>
          <p:spPr>
            <a:xfrm>
              <a:off x="3796952" y="2472422"/>
              <a:ext cx="1184552" cy="473821"/>
            </a:xfrm>
            <a:prstGeom prst="chevron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Chevron 6"/>
            <p:cNvSpPr/>
            <p:nvPr/>
          </p:nvSpPr>
          <p:spPr>
            <a:xfrm>
              <a:off x="4033863" y="2472422"/>
              <a:ext cx="710731" cy="473821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523271" y="5334789"/>
            <a:ext cx="1184552" cy="473821"/>
            <a:chOff x="4744594" y="2472422"/>
            <a:chExt cx="1184552" cy="473821"/>
          </a:xfrm>
          <a:solidFill>
            <a:schemeClr val="accent5">
              <a:lumMod val="50000"/>
            </a:schemeClr>
          </a:solidFill>
        </p:grpSpPr>
        <p:sp>
          <p:nvSpPr>
            <p:cNvPr id="87" name="Chevron 86"/>
            <p:cNvSpPr/>
            <p:nvPr/>
          </p:nvSpPr>
          <p:spPr>
            <a:xfrm>
              <a:off x="4744594" y="2472422"/>
              <a:ext cx="1184552" cy="473821"/>
            </a:xfrm>
            <a:prstGeom prst="chevron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8" name="Chevron 8"/>
            <p:cNvSpPr/>
            <p:nvPr/>
          </p:nvSpPr>
          <p:spPr>
            <a:xfrm>
              <a:off x="4981505" y="2472422"/>
              <a:ext cx="710731" cy="473821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85105" y="5334789"/>
            <a:ext cx="1184552" cy="473821"/>
            <a:chOff x="5692237" y="2472422"/>
            <a:chExt cx="1184552" cy="473821"/>
          </a:xfrm>
          <a:solidFill>
            <a:srgbClr val="AF2F9D"/>
          </a:solidFill>
        </p:grpSpPr>
        <p:sp>
          <p:nvSpPr>
            <p:cNvPr id="85" name="Chevron 84"/>
            <p:cNvSpPr/>
            <p:nvPr/>
          </p:nvSpPr>
          <p:spPr>
            <a:xfrm>
              <a:off x="5692237" y="2472422"/>
              <a:ext cx="1184552" cy="473821"/>
            </a:xfrm>
            <a:prstGeom prst="chevron">
              <a:avLst/>
            </a:prstGeom>
            <a:grpFill/>
            <a:ln>
              <a:solidFill>
                <a:srgbClr val="AF2F9D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Chevron 10"/>
            <p:cNvSpPr/>
            <p:nvPr/>
          </p:nvSpPr>
          <p:spPr>
            <a:xfrm>
              <a:off x="5929148" y="2472422"/>
              <a:ext cx="710731" cy="473821"/>
            </a:xfrm>
            <a:prstGeom prst="rect">
              <a:avLst/>
            </a:prstGeom>
            <a:grpFill/>
            <a:ln>
              <a:solidFill>
                <a:srgbClr val="AF2F9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37338" rIns="1866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822483" y="5397244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2015</a:t>
            </a:r>
          </a:p>
        </p:txBody>
      </p:sp>
      <p:sp>
        <p:nvSpPr>
          <p:cNvPr id="94" name="Rectangle 93"/>
          <p:cNvSpPr/>
          <p:nvPr/>
        </p:nvSpPr>
        <p:spPr>
          <a:xfrm>
            <a:off x="9880215" y="5363827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2022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50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72579"/>
                </a:solidFill>
              </a:rPr>
              <a:t>Building a Data Library</a:t>
            </a:r>
            <a:endParaRPr lang="fr-CA" b="1" dirty="0">
              <a:solidFill>
                <a:srgbClr val="87257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920750"/>
            <a:ext cx="718185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7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SteacieLibrary.jpg (2816×2112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"/>
          <a:stretch/>
        </p:blipFill>
        <p:spPr bwMode="auto">
          <a:xfrm>
            <a:off x="1" y="971517"/>
            <a:ext cx="12191999" cy="517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0" y="131084"/>
            <a:ext cx="12140204" cy="84043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72579"/>
                </a:solidFill>
              </a:rPr>
              <a:t>Developing a Curated Selection of Integrated Data Holdings</a:t>
            </a:r>
            <a:endParaRPr lang="fr-CA" b="1" dirty="0">
              <a:solidFill>
                <a:srgbClr val="87257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65200"/>
            <a:ext cx="12158133" cy="5181600"/>
          </a:xfrm>
          <a:prstGeom prst="rect">
            <a:avLst/>
          </a:prstGeom>
          <a:solidFill>
            <a:srgbClr val="ECBAE5">
              <a:alpha val="4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30" y="2286000"/>
            <a:ext cx="12140204" cy="2690849"/>
            <a:chOff x="76200" y="1828801"/>
            <a:chExt cx="8978340" cy="3351248"/>
          </a:xfrm>
        </p:grpSpPr>
        <p:grpSp>
          <p:nvGrpSpPr>
            <p:cNvPr id="7" name="Group 6"/>
            <p:cNvGrpSpPr/>
            <p:nvPr/>
          </p:nvGrpSpPr>
          <p:grpSpPr>
            <a:xfrm>
              <a:off x="76200" y="1828801"/>
              <a:ext cx="4385472" cy="3351248"/>
              <a:chOff x="228359" y="2897541"/>
              <a:chExt cx="3692104" cy="2863267"/>
            </a:xfrm>
          </p:grpSpPr>
          <p:pic>
            <p:nvPicPr>
              <p:cNvPr id="1034" name="Picture 10" descr="library-books-clip-art.jpg (196×152)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359" y="2897541"/>
                <a:ext cx="3692104" cy="2863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 rot="5400000">
                <a:off x="3321503" y="4619614"/>
                <a:ext cx="843415" cy="210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PHAN</a:t>
                </a:r>
                <a:endParaRPr lang="fr-CA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5400000">
                <a:off x="2755022" y="4759371"/>
                <a:ext cx="703102" cy="210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DIMR</a:t>
                </a:r>
                <a:endParaRPr lang="fr-CA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4898838">
                <a:off x="2937681" y="4140563"/>
                <a:ext cx="899506" cy="229956"/>
              </a:xfrm>
              <a:prstGeom prst="rect">
                <a:avLst/>
              </a:prstGeom>
              <a:solidFill>
                <a:srgbClr val="FF00FF"/>
              </a:solidFill>
              <a:ln w="28575">
                <a:solidFill>
                  <a:schemeClr val="tx1"/>
                </a:solidFill>
              </a:ln>
              <a:scene3d>
                <a:camera prst="isometricOffAxis2Lef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</a:rPr>
                  <a:t>Claims</a:t>
                </a:r>
                <a:endParaRPr lang="fr-CA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20635128">
                <a:off x="1578392" y="4658766"/>
                <a:ext cx="992038" cy="36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</a:rPr>
                  <a:t>NACRS</a:t>
                </a:r>
                <a:endParaRPr lang="fr-CA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21210551">
                <a:off x="1544288" y="5110885"/>
                <a:ext cx="925748" cy="360247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  <a:scene3d>
                <a:camera prst="isometricOffAxis1Righ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prstClr val="black"/>
                    </a:solidFill>
                  </a:rPr>
                  <a:t>DAD</a:t>
                </a:r>
                <a:endParaRPr lang="fr-CA" sz="1600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457140" y="1828801"/>
              <a:ext cx="4597400" cy="3351248"/>
              <a:chOff x="4683650" y="3778222"/>
              <a:chExt cx="3290221" cy="2401861"/>
            </a:xfrm>
          </p:grpSpPr>
          <p:pic>
            <p:nvPicPr>
              <p:cNvPr id="1036" name="Picture 12" descr="C:\Users\camille.poulin\AppData\Local\Microsoft\Windows\Temporary Internet Files\Content.IE5\A48B8KPV\stack_of_book_clipart[1]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650" y="3778222"/>
                <a:ext cx="3290221" cy="2401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 rot="159198">
                <a:off x="5167344" y="5122666"/>
                <a:ext cx="1278544" cy="260987"/>
              </a:xfrm>
              <a:prstGeom prst="rect">
                <a:avLst/>
              </a:prstGeom>
              <a:solidFill>
                <a:srgbClr val="99FF66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>
                    <a:solidFill>
                      <a:prstClr val="black"/>
                    </a:solidFill>
                  </a:rPr>
                  <a:t>ENVIRONMENT</a:t>
                </a:r>
                <a:endParaRPr lang="fr-CA" sz="13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280310">
                <a:off x="4865827" y="5629812"/>
                <a:ext cx="1410943" cy="260987"/>
              </a:xfrm>
              <a:prstGeom prst="rect">
                <a:avLst/>
              </a:prstGeom>
              <a:pattFill prst="solidDmnd">
                <a:fgClr>
                  <a:schemeClr val="accent2"/>
                </a:fgClr>
                <a:bgClr>
                  <a:srgbClr val="FF3399"/>
                </a:bgClr>
              </a:patt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>
                    <a:solidFill>
                      <a:prstClr val="black"/>
                    </a:solidFill>
                  </a:rPr>
                  <a:t>EDUCATION</a:t>
                </a:r>
                <a:endParaRPr lang="fr-CA" sz="13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76601">
                <a:off x="5349587" y="4722776"/>
                <a:ext cx="1182896" cy="19230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fr-CA" sz="8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61551">
                <a:off x="5420697" y="4694645"/>
                <a:ext cx="986066" cy="24725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prstClr val="black"/>
                    </a:solidFill>
                  </a:rPr>
                  <a:t>RESEARCH</a:t>
                </a:r>
                <a:endParaRPr lang="fr-CA" sz="1200" b="1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 rot="5210993">
            <a:off x="10423333" y="3462397"/>
            <a:ext cx="1397283" cy="27699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JUSTICE</a:t>
            </a:r>
            <a:endParaRPr lang="fr-CA" sz="12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152723">
            <a:off x="9353923" y="2809597"/>
            <a:ext cx="1501976" cy="276999"/>
          </a:xfrm>
          <a:prstGeom prst="rect">
            <a:avLst/>
          </a:prstGeom>
          <a:noFill/>
          <a:ln w="38100">
            <a:noFill/>
          </a:ln>
          <a:scene3d>
            <a:camera prst="perspectiveRelaxed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ETC</a:t>
            </a:r>
            <a:endParaRPr lang="fr-CA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16482" y="2690769"/>
            <a:ext cx="7775519" cy="840432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i="1" dirty="0" smtClean="0">
                <a:solidFill>
                  <a:schemeClr val="bg1"/>
                </a:solidFill>
              </a:rPr>
              <a:t>What are we trying to achieve?</a:t>
            </a:r>
            <a:endParaRPr lang="en-US" sz="1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6533" y="1313919"/>
            <a:ext cx="11019029" cy="4984964"/>
          </a:xfrm>
        </p:spPr>
        <p:txBody>
          <a:bodyPr>
            <a:noAutofit/>
          </a:bodyPr>
          <a:lstStyle/>
          <a:p>
            <a:r>
              <a:rPr lang="en-CA" dirty="0" smtClean="0"/>
              <a:t>It was </a:t>
            </a:r>
            <a:r>
              <a:rPr lang="en-CA" dirty="0"/>
              <a:t>assumed that data is centrally </a:t>
            </a:r>
            <a:r>
              <a:rPr lang="en-CA" dirty="0" smtClean="0"/>
              <a:t>stored</a:t>
            </a:r>
          </a:p>
          <a:p>
            <a:r>
              <a:rPr lang="en-CA" dirty="0" smtClean="0"/>
              <a:t>There is surprise that data is </a:t>
            </a:r>
            <a:r>
              <a:rPr lang="en-CA" dirty="0"/>
              <a:t>not </a:t>
            </a:r>
            <a:r>
              <a:rPr lang="en-CA" dirty="0" smtClean="0"/>
              <a:t>readily available (in a timely manner) </a:t>
            </a:r>
            <a:r>
              <a:rPr lang="en-CA" dirty="0"/>
              <a:t>for </a:t>
            </a:r>
            <a:r>
              <a:rPr lang="en-CA" dirty="0" smtClean="0"/>
              <a:t>research and quality improvement.</a:t>
            </a:r>
            <a:endParaRPr lang="en-CA" dirty="0"/>
          </a:p>
          <a:p>
            <a:pPr marL="228600" lvl="1">
              <a:spcBef>
                <a:spcPts val="1000"/>
              </a:spcBef>
            </a:pPr>
            <a:r>
              <a:rPr lang="en-CA" sz="2800" dirty="0" smtClean="0"/>
              <a:t>Can </a:t>
            </a:r>
            <a:r>
              <a:rPr lang="en-CA" sz="2800" dirty="0"/>
              <a:t>you guarantee people's information is non-identifiable and secure?</a:t>
            </a:r>
          </a:p>
          <a:p>
            <a:r>
              <a:rPr lang="en-CA" dirty="0" smtClean="0"/>
              <a:t>Coordination with other jurisdictions  </a:t>
            </a:r>
            <a:endParaRPr lang="en-CA" dirty="0"/>
          </a:p>
          <a:p>
            <a:r>
              <a:rPr lang="en-CA" dirty="0" smtClean="0"/>
              <a:t>Balance between privacy and use of data  </a:t>
            </a:r>
          </a:p>
          <a:p>
            <a:r>
              <a:rPr lang="en-CA" dirty="0" smtClean="0"/>
              <a:t>How </a:t>
            </a:r>
            <a:r>
              <a:rPr lang="en-CA" dirty="0"/>
              <a:t>co-ordinated are the electronic patient information </a:t>
            </a:r>
            <a:r>
              <a:rPr lang="en-CA" dirty="0" smtClean="0"/>
              <a:t>systems?   </a:t>
            </a:r>
            <a:endParaRPr lang="en-CA" dirty="0"/>
          </a:p>
          <a:p>
            <a:r>
              <a:rPr lang="en-CA" dirty="0" smtClean="0"/>
              <a:t>Will secondary use data be </a:t>
            </a:r>
            <a:r>
              <a:rPr lang="en-CA" dirty="0"/>
              <a:t>available for commercial use? </a:t>
            </a:r>
            <a:r>
              <a:rPr lang="en-CA" dirty="0" smtClean="0"/>
              <a:t>If so, </a:t>
            </a:r>
            <a:r>
              <a:rPr lang="en-CA" dirty="0"/>
              <a:t>who will get the </a:t>
            </a:r>
            <a:r>
              <a:rPr lang="en-CA" dirty="0" smtClean="0"/>
              <a:t>money and how </a:t>
            </a:r>
            <a:r>
              <a:rPr lang="en-CA" dirty="0"/>
              <a:t>will it be used</a:t>
            </a:r>
            <a:r>
              <a:rPr lang="en-CA" dirty="0" smtClean="0"/>
              <a:t>?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from Lay Advisory Committee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440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22374"/>
                </a:solidFill>
              </a:rPr>
              <a:t>Phase 2 Timeline</a:t>
            </a:r>
            <a:endParaRPr lang="en-US" b="1" dirty="0">
              <a:solidFill>
                <a:srgbClr val="822374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pSp>
        <p:nvGrpSpPr>
          <p:cNvPr id="34" name="Group 33"/>
          <p:cNvGrpSpPr/>
          <p:nvPr/>
        </p:nvGrpSpPr>
        <p:grpSpPr>
          <a:xfrm>
            <a:off x="428306" y="2887328"/>
            <a:ext cx="11608617" cy="473821"/>
            <a:chOff x="282832" y="2887328"/>
            <a:chExt cx="11608617" cy="473821"/>
          </a:xfrm>
        </p:grpSpPr>
        <p:sp>
          <p:nvSpPr>
            <p:cNvPr id="35" name="Freeform 34"/>
            <p:cNvSpPr/>
            <p:nvPr/>
          </p:nvSpPr>
          <p:spPr>
            <a:xfrm>
              <a:off x="282832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0 w 1184552"/>
                <a:gd name="connsiteY5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F67"/>
            </a:solidFill>
            <a:ln>
              <a:solidFill>
                <a:srgbClr val="731F67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676" tIns="37338" rIns="137124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/>
                <a:t>Pre-Phase 2</a:t>
              </a:r>
              <a:endParaRPr lang="en-CA" sz="1400" b="1" kern="12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1230475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DEF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Month 1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78117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2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125759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DEF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3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4073401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4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5021043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DEF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5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5968686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6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6916328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DEF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7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7863970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8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8811612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DEF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9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9759255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>
                  <a:solidFill>
                    <a:srgbClr val="601A56"/>
                  </a:solidFill>
                </a:rPr>
                <a:t>10</a:t>
              </a:r>
              <a:endParaRPr lang="en-CA" sz="1400" b="1" kern="1200" dirty="0">
                <a:solidFill>
                  <a:srgbClr val="601A56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10706897" y="2887328"/>
              <a:ext cx="1184552" cy="473821"/>
            </a:xfrm>
            <a:custGeom>
              <a:avLst/>
              <a:gdLst>
                <a:gd name="connsiteX0" fmla="*/ 0 w 1184552"/>
                <a:gd name="connsiteY0" fmla="*/ 0 h 473821"/>
                <a:gd name="connsiteX1" fmla="*/ 947642 w 1184552"/>
                <a:gd name="connsiteY1" fmla="*/ 0 h 473821"/>
                <a:gd name="connsiteX2" fmla="*/ 1184552 w 1184552"/>
                <a:gd name="connsiteY2" fmla="*/ 236911 h 473821"/>
                <a:gd name="connsiteX3" fmla="*/ 947642 w 1184552"/>
                <a:gd name="connsiteY3" fmla="*/ 473821 h 473821"/>
                <a:gd name="connsiteX4" fmla="*/ 0 w 1184552"/>
                <a:gd name="connsiteY4" fmla="*/ 473821 h 473821"/>
                <a:gd name="connsiteX5" fmla="*/ 236911 w 1184552"/>
                <a:gd name="connsiteY5" fmla="*/ 236911 h 473821"/>
                <a:gd name="connsiteX6" fmla="*/ 0 w 1184552"/>
                <a:gd name="connsiteY6" fmla="*/ 0 h 47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4552" h="473821">
                  <a:moveTo>
                    <a:pt x="0" y="0"/>
                  </a:moveTo>
                  <a:lnTo>
                    <a:pt x="947642" y="0"/>
                  </a:lnTo>
                  <a:lnTo>
                    <a:pt x="1184552" y="236911"/>
                  </a:lnTo>
                  <a:lnTo>
                    <a:pt x="947642" y="473821"/>
                  </a:lnTo>
                  <a:lnTo>
                    <a:pt x="0" y="473821"/>
                  </a:lnTo>
                  <a:lnTo>
                    <a:pt x="236911" y="236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1F67"/>
            </a:solidFill>
            <a:ln>
              <a:solidFill>
                <a:srgbClr val="731F67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2918" tIns="37338" rIns="255579" bIns="3733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400" b="1" kern="1200" dirty="0" smtClean="0"/>
                <a:t>Phase 3</a:t>
              </a:r>
              <a:endParaRPr lang="en-CA" sz="1400" b="1" kern="1200" dirty="0"/>
            </a:p>
          </p:txBody>
        </p:sp>
      </p:grpSp>
      <p:sp>
        <p:nvSpPr>
          <p:cNvPr id="55" name="Freeform 54"/>
          <p:cNvSpPr/>
          <p:nvPr/>
        </p:nvSpPr>
        <p:spPr>
          <a:xfrm flipV="1">
            <a:off x="441969" y="2039901"/>
            <a:ext cx="11128369" cy="1085289"/>
          </a:xfrm>
          <a:custGeom>
            <a:avLst/>
            <a:gdLst>
              <a:gd name="connsiteX0" fmla="*/ 0 w 9346018"/>
              <a:gd name="connsiteY0" fmla="*/ 21265 h 244549"/>
              <a:gd name="connsiteX1" fmla="*/ 0 w 9346018"/>
              <a:gd name="connsiteY1" fmla="*/ 244549 h 244549"/>
              <a:gd name="connsiteX2" fmla="*/ 9346018 w 9346018"/>
              <a:gd name="connsiteY2" fmla="*/ 233917 h 244549"/>
              <a:gd name="connsiteX3" fmla="*/ 9346018 w 9346018"/>
              <a:gd name="connsiteY3" fmla="*/ 0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46018" h="244549">
                <a:moveTo>
                  <a:pt x="0" y="21265"/>
                </a:moveTo>
                <a:lnTo>
                  <a:pt x="0" y="244549"/>
                </a:lnTo>
                <a:lnTo>
                  <a:pt x="9346018" y="233917"/>
                </a:lnTo>
                <a:lnTo>
                  <a:pt x="9346018" y="0"/>
                </a:lnTo>
              </a:path>
            </a:pathLst>
          </a:custGeom>
          <a:noFill/>
          <a:ln w="34925">
            <a:solidFill>
              <a:srgbClr val="792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/>
          </a:p>
        </p:txBody>
      </p:sp>
      <p:sp>
        <p:nvSpPr>
          <p:cNvPr id="56" name="Freeform 55"/>
          <p:cNvSpPr/>
          <p:nvPr/>
        </p:nvSpPr>
        <p:spPr>
          <a:xfrm flipV="1">
            <a:off x="1527706" y="2695984"/>
            <a:ext cx="9346019" cy="191961"/>
          </a:xfrm>
          <a:custGeom>
            <a:avLst/>
            <a:gdLst>
              <a:gd name="connsiteX0" fmla="*/ 0 w 9346018"/>
              <a:gd name="connsiteY0" fmla="*/ 21265 h 244549"/>
              <a:gd name="connsiteX1" fmla="*/ 0 w 9346018"/>
              <a:gd name="connsiteY1" fmla="*/ 244549 h 244549"/>
              <a:gd name="connsiteX2" fmla="*/ 9346018 w 9346018"/>
              <a:gd name="connsiteY2" fmla="*/ 233917 h 244549"/>
              <a:gd name="connsiteX3" fmla="*/ 9346018 w 9346018"/>
              <a:gd name="connsiteY3" fmla="*/ 0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46018" h="244549">
                <a:moveTo>
                  <a:pt x="0" y="21265"/>
                </a:moveTo>
                <a:lnTo>
                  <a:pt x="0" y="244549"/>
                </a:lnTo>
                <a:lnTo>
                  <a:pt x="9346018" y="233917"/>
                </a:lnTo>
                <a:lnTo>
                  <a:pt x="9346018" y="0"/>
                </a:lnTo>
              </a:path>
            </a:pathLst>
          </a:custGeom>
          <a:noFill/>
          <a:ln w="34925">
            <a:solidFill>
              <a:srgbClr val="8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/>
          </a:p>
        </p:txBody>
      </p:sp>
      <p:cxnSp>
        <p:nvCxnSpPr>
          <p:cNvPr id="57" name="Straight Connector 56"/>
          <p:cNvCxnSpPr/>
          <p:nvPr/>
        </p:nvCxnSpPr>
        <p:spPr>
          <a:xfrm>
            <a:off x="911018" y="3357280"/>
            <a:ext cx="0" cy="771697"/>
          </a:xfrm>
          <a:prstGeom prst="line">
            <a:avLst/>
          </a:prstGeom>
          <a:ln w="22225" cap="rnd">
            <a:solidFill>
              <a:srgbClr val="86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731505" y="3372520"/>
            <a:ext cx="0" cy="1727307"/>
          </a:xfrm>
          <a:prstGeom prst="line">
            <a:avLst/>
          </a:prstGeom>
          <a:ln w="22225" cap="rnd">
            <a:solidFill>
              <a:srgbClr val="86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893072" y="3372520"/>
            <a:ext cx="1" cy="756457"/>
          </a:xfrm>
          <a:prstGeom prst="line">
            <a:avLst/>
          </a:prstGeom>
          <a:ln w="22225" cap="rnd">
            <a:solidFill>
              <a:srgbClr val="86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9076831" y="3372519"/>
            <a:ext cx="1" cy="1727308"/>
          </a:xfrm>
          <a:prstGeom prst="line">
            <a:avLst/>
          </a:prstGeom>
          <a:ln w="22225" cap="rnd">
            <a:solidFill>
              <a:srgbClr val="86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277247" y="3372520"/>
            <a:ext cx="0" cy="1567385"/>
          </a:xfrm>
          <a:prstGeom prst="line">
            <a:avLst/>
          </a:prstGeom>
          <a:ln w="22225" cap="rnd">
            <a:solidFill>
              <a:srgbClr val="86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61958" y="4201241"/>
            <a:ext cx="1807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Select </a:t>
            </a:r>
          </a:p>
          <a:p>
            <a:pPr algn="ctr"/>
            <a:r>
              <a:rPr lang="en-CA" sz="1400" dirty="0" smtClean="0"/>
              <a:t>Demonstration Projects</a:t>
            </a:r>
            <a:endParaRPr lang="en-CA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911018" y="5084587"/>
            <a:ext cx="180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Demonstration Projects – kick-off</a:t>
            </a:r>
            <a:endParaRPr lang="en-CA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6874119" y="4236173"/>
            <a:ext cx="2037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Interactive public website for </a:t>
            </a:r>
            <a:br>
              <a:rPr lang="en-CA" sz="1400" dirty="0" smtClean="0"/>
            </a:br>
            <a:r>
              <a:rPr lang="en-CA" sz="1400" dirty="0" smtClean="0"/>
              <a:t>de-identified data</a:t>
            </a:r>
            <a:endParaRPr lang="en-CA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8173065" y="5192309"/>
            <a:ext cx="1807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Trusted </a:t>
            </a:r>
          </a:p>
          <a:p>
            <a:pPr algn="ctr"/>
            <a:r>
              <a:rPr lang="en-CA" sz="1400" dirty="0" smtClean="0"/>
              <a:t>workspace for researchers</a:t>
            </a:r>
            <a:endParaRPr lang="en-CA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9482277" y="4947427"/>
            <a:ext cx="1807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Demonstration Projects – final evaluation</a:t>
            </a:r>
            <a:endParaRPr lang="en-CA" sz="1400" dirty="0"/>
          </a:p>
        </p:txBody>
      </p:sp>
      <p:sp>
        <p:nvSpPr>
          <p:cNvPr id="67" name="Freeform 66"/>
          <p:cNvSpPr/>
          <p:nvPr/>
        </p:nvSpPr>
        <p:spPr>
          <a:xfrm flipV="1">
            <a:off x="1527707" y="3372520"/>
            <a:ext cx="5497032" cy="370608"/>
          </a:xfrm>
          <a:custGeom>
            <a:avLst/>
            <a:gdLst>
              <a:gd name="connsiteX0" fmla="*/ 0 w 5497032"/>
              <a:gd name="connsiteY0" fmla="*/ 542260 h 563525"/>
              <a:gd name="connsiteX1" fmla="*/ 0 w 5497032"/>
              <a:gd name="connsiteY1" fmla="*/ 0 h 563525"/>
              <a:gd name="connsiteX2" fmla="*/ 5497032 w 5497032"/>
              <a:gd name="connsiteY2" fmla="*/ 0 h 563525"/>
              <a:gd name="connsiteX3" fmla="*/ 5497032 w 5497032"/>
              <a:gd name="connsiteY3" fmla="*/ 563525 h 563525"/>
              <a:gd name="connsiteX4" fmla="*/ 5497032 w 5497032"/>
              <a:gd name="connsiteY4" fmla="*/ 531628 h 5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032" h="563525">
                <a:moveTo>
                  <a:pt x="0" y="542260"/>
                </a:moveTo>
                <a:lnTo>
                  <a:pt x="0" y="0"/>
                </a:lnTo>
                <a:lnTo>
                  <a:pt x="5497032" y="0"/>
                </a:lnTo>
                <a:lnTo>
                  <a:pt x="5497032" y="563525"/>
                </a:lnTo>
                <a:lnTo>
                  <a:pt x="5497032" y="531628"/>
                </a:lnTo>
              </a:path>
            </a:pathLst>
          </a:cu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/>
          </a:p>
        </p:txBody>
      </p:sp>
      <p:sp>
        <p:nvSpPr>
          <p:cNvPr id="68" name="Freeform 67"/>
          <p:cNvSpPr/>
          <p:nvPr/>
        </p:nvSpPr>
        <p:spPr>
          <a:xfrm flipV="1">
            <a:off x="2325150" y="3372519"/>
            <a:ext cx="8548577" cy="620298"/>
          </a:xfrm>
          <a:custGeom>
            <a:avLst/>
            <a:gdLst>
              <a:gd name="connsiteX0" fmla="*/ 0 w 8548577"/>
              <a:gd name="connsiteY0" fmla="*/ 1201479 h 1275907"/>
              <a:gd name="connsiteX1" fmla="*/ 0 w 8548577"/>
              <a:gd name="connsiteY1" fmla="*/ 0 h 1275907"/>
              <a:gd name="connsiteX2" fmla="*/ 8548577 w 8548577"/>
              <a:gd name="connsiteY2" fmla="*/ 0 h 1275907"/>
              <a:gd name="connsiteX3" fmla="*/ 8548577 w 8548577"/>
              <a:gd name="connsiteY3" fmla="*/ 1275907 h 12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8577" h="1275907">
                <a:moveTo>
                  <a:pt x="0" y="1201479"/>
                </a:moveTo>
                <a:lnTo>
                  <a:pt x="0" y="0"/>
                </a:lnTo>
                <a:lnTo>
                  <a:pt x="8548577" y="0"/>
                </a:lnTo>
                <a:lnTo>
                  <a:pt x="8548577" y="1275907"/>
                </a:ln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400"/>
          </a:p>
        </p:txBody>
      </p:sp>
      <p:sp>
        <p:nvSpPr>
          <p:cNvPr id="69" name="TextBox 68"/>
          <p:cNvSpPr txBox="1"/>
          <p:nvPr/>
        </p:nvSpPr>
        <p:spPr>
          <a:xfrm>
            <a:off x="2919154" y="3464010"/>
            <a:ext cx="4059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chemeClr val="accent6">
                    <a:lumMod val="75000"/>
                  </a:schemeClr>
                </a:solidFill>
              </a:rPr>
              <a:t>Demonstration Projects Privacy Impact Assessment(s)</a:t>
            </a:r>
            <a:endParaRPr lang="en-CA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00915" y="3977038"/>
            <a:ext cx="4548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1">
                    <a:lumMod val="50000"/>
                  </a:schemeClr>
                </a:solidFill>
              </a:rPr>
              <a:t>Demonstration Projects </a:t>
            </a:r>
            <a:endParaRPr lang="en-CA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sz="1400" dirty="0" smtClean="0">
                <a:solidFill>
                  <a:schemeClr val="accent1">
                    <a:lumMod val="50000"/>
                  </a:schemeClr>
                </a:solidFill>
              </a:rPr>
              <a:t>Release </a:t>
            </a:r>
            <a:r>
              <a:rPr lang="en-CA" sz="1400" dirty="0">
                <a:solidFill>
                  <a:schemeClr val="accent1">
                    <a:lumMod val="50000"/>
                  </a:schemeClr>
                </a:solidFill>
              </a:rPr>
              <a:t>of Aggregate Data Assets 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1400" dirty="0" smtClean="0">
                <a:solidFill>
                  <a:schemeClr val="accent1">
                    <a:lumMod val="50000"/>
                  </a:schemeClr>
                </a:solidFill>
              </a:rPr>
              <a:t>Balanced COPD Quality Measurement Set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1400" dirty="0" smtClean="0">
                <a:solidFill>
                  <a:schemeClr val="accent1">
                    <a:lumMod val="50000"/>
                  </a:schemeClr>
                </a:solidFill>
              </a:rPr>
              <a:t>Balanced Diabetes Quality Measurement Set</a:t>
            </a:r>
            <a:endParaRPr lang="en-CA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sz="1400" dirty="0" smtClean="0">
                <a:solidFill>
                  <a:schemeClr val="accent1">
                    <a:lumMod val="50000"/>
                  </a:schemeClr>
                </a:solidFill>
              </a:rPr>
              <a:t>Data for Capacity Planning</a:t>
            </a:r>
            <a:endParaRPr lang="en-CA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sz="1400" dirty="0">
                <a:solidFill>
                  <a:schemeClr val="accent1">
                    <a:lumMod val="50000"/>
                  </a:schemeClr>
                </a:solidFill>
              </a:rPr>
              <a:t>Expanded Data Integration for Researchers </a:t>
            </a:r>
            <a:endParaRPr lang="en-CA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40874" y="2417236"/>
            <a:ext cx="4759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rgbClr val="860000"/>
                </a:solidFill>
              </a:rPr>
              <a:t>Data Integration  and </a:t>
            </a:r>
            <a:r>
              <a:rPr lang="en-CA" sz="1400" dirty="0">
                <a:solidFill>
                  <a:srgbClr val="860000"/>
                </a:solidFill>
              </a:rPr>
              <a:t> </a:t>
            </a:r>
            <a:r>
              <a:rPr lang="en-CA" sz="1400" dirty="0" smtClean="0">
                <a:solidFill>
                  <a:srgbClr val="860000"/>
                </a:solidFill>
              </a:rPr>
              <a:t>Linkage  Policy Development</a:t>
            </a:r>
            <a:endParaRPr lang="en-CA" sz="1400" dirty="0">
              <a:solidFill>
                <a:srgbClr val="86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-33390" y="1732124"/>
            <a:ext cx="301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rgbClr val="79216C"/>
                </a:solidFill>
              </a:rPr>
              <a:t>Requirements Gathering</a:t>
            </a:r>
            <a:endParaRPr lang="en-CA" sz="1400" dirty="0">
              <a:solidFill>
                <a:srgbClr val="79216C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865985" y="1149658"/>
            <a:ext cx="180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Data </a:t>
            </a:r>
          </a:p>
          <a:p>
            <a:pPr algn="ctr"/>
            <a:r>
              <a:rPr lang="en-CA" sz="1400" dirty="0" smtClean="0"/>
              <a:t>Asset Roadmap</a:t>
            </a:r>
            <a:endParaRPr lang="en-CA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9927242" y="934214"/>
            <a:ext cx="1219200" cy="738664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Requirements  &amp; Business Case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5269" y="2039901"/>
            <a:ext cx="4052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rgbClr val="79216C"/>
                </a:solidFill>
              </a:rPr>
              <a:t>Demonstration Project Portfolio Coordination</a:t>
            </a:r>
            <a:endParaRPr lang="en-CA" sz="1400" dirty="0">
              <a:solidFill>
                <a:srgbClr val="79216C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4769752" y="1682918"/>
            <a:ext cx="0" cy="367025"/>
          </a:xfrm>
          <a:prstGeom prst="line">
            <a:avLst/>
          </a:prstGeom>
          <a:ln w="22225" cap="rnd">
            <a:solidFill>
              <a:srgbClr val="86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520637" y="1701906"/>
            <a:ext cx="0" cy="367025"/>
          </a:xfrm>
          <a:prstGeom prst="line">
            <a:avLst/>
          </a:prstGeom>
          <a:ln w="22225" cap="rnd">
            <a:solidFill>
              <a:srgbClr val="86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7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 descr="bigstock-Child-touching-stethoscope-of--364840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6" r="-117"/>
          <a:stretch/>
        </p:blipFill>
        <p:spPr>
          <a:xfrm>
            <a:off x="50800" y="3163484"/>
            <a:ext cx="1921871" cy="1473200"/>
          </a:xfrm>
          <a:prstGeom prst="rect">
            <a:avLst/>
          </a:prstGeom>
        </p:spPr>
      </p:pic>
      <p:pic>
        <p:nvPicPr>
          <p:cNvPr id="7173" name="Picture 71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806" y="3188656"/>
            <a:ext cx="1926447" cy="14480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5798" y="3152946"/>
            <a:ext cx="1923503" cy="1491908"/>
          </a:xfrm>
          <a:prstGeom prst="rect">
            <a:avLst/>
          </a:prstGeom>
        </p:spPr>
      </p:pic>
      <p:pic>
        <p:nvPicPr>
          <p:cNvPr id="115" name="Picture 114" descr="bigstock-Female-surgeon-using-digital-t-5595248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733" y="1618926"/>
            <a:ext cx="1955507" cy="1460001"/>
          </a:xfrm>
          <a:prstGeom prst="rect">
            <a:avLst/>
          </a:prstGeom>
        </p:spPr>
      </p:pic>
      <p:sp>
        <p:nvSpPr>
          <p:cNvPr id="7176" name="Round Same Side Corner Rectangle 7175"/>
          <p:cNvSpPr/>
          <p:nvPr/>
        </p:nvSpPr>
        <p:spPr>
          <a:xfrm>
            <a:off x="0" y="-25438"/>
            <a:ext cx="12209285" cy="48263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148734" y="3144283"/>
            <a:ext cx="1978887" cy="153210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Regulation</a:t>
            </a:r>
            <a:endParaRPr lang="en-US" sz="2400" b="1" dirty="0"/>
          </a:p>
        </p:txBody>
      </p:sp>
      <p:sp>
        <p:nvSpPr>
          <p:cNvPr id="83" name="Rectangle 82"/>
          <p:cNvSpPr/>
          <p:nvPr/>
        </p:nvSpPr>
        <p:spPr>
          <a:xfrm>
            <a:off x="8189566" y="3144283"/>
            <a:ext cx="1978887" cy="1532109"/>
          </a:xfrm>
          <a:prstGeom prst="rect">
            <a:avLst/>
          </a:prstGeom>
          <a:solidFill>
            <a:srgbClr val="76206A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Privacy</a:t>
            </a:r>
            <a:endParaRPr lang="en-US" sz="2400" b="1" dirty="0"/>
          </a:p>
        </p:txBody>
      </p:sp>
      <p:sp>
        <p:nvSpPr>
          <p:cNvPr id="86" name="Rectangle 85"/>
          <p:cNvSpPr/>
          <p:nvPr/>
        </p:nvSpPr>
        <p:spPr>
          <a:xfrm>
            <a:off x="2067070" y="3144283"/>
            <a:ext cx="1978887" cy="1532109"/>
          </a:xfrm>
          <a:prstGeom prst="rect">
            <a:avLst/>
          </a:prstGeom>
          <a:solidFill>
            <a:srgbClr val="631B5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Integration</a:t>
            </a:r>
            <a:endParaRPr lang="en-US" sz="2400" b="1" dirty="0"/>
          </a:p>
        </p:txBody>
      </p:sp>
      <p:sp>
        <p:nvSpPr>
          <p:cNvPr id="94" name="Rectangle 93"/>
          <p:cNvSpPr/>
          <p:nvPr/>
        </p:nvSpPr>
        <p:spPr>
          <a:xfrm>
            <a:off x="4094366" y="4710213"/>
            <a:ext cx="1978887" cy="1532109"/>
          </a:xfrm>
          <a:prstGeom prst="rect">
            <a:avLst/>
          </a:prstGeom>
          <a:solidFill>
            <a:srgbClr val="76206A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Security</a:t>
            </a:r>
            <a:endParaRPr lang="en-US" sz="2400" b="1" dirty="0"/>
          </a:p>
        </p:txBody>
      </p:sp>
      <p:sp>
        <p:nvSpPr>
          <p:cNvPr id="95" name="Rectangle 94"/>
          <p:cNvSpPr/>
          <p:nvPr/>
        </p:nvSpPr>
        <p:spPr>
          <a:xfrm>
            <a:off x="6135198" y="4710213"/>
            <a:ext cx="1978887" cy="1532109"/>
          </a:xfrm>
          <a:prstGeom prst="rect">
            <a:avLst/>
          </a:prstGeom>
          <a:solidFill>
            <a:srgbClr val="631B5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Governance</a:t>
            </a:r>
            <a:endParaRPr lang="en-US" sz="2400" b="1" dirty="0"/>
          </a:p>
        </p:txBody>
      </p:sp>
      <p:sp>
        <p:nvSpPr>
          <p:cNvPr id="97" name="Rectangle 96"/>
          <p:cNvSpPr/>
          <p:nvPr/>
        </p:nvSpPr>
        <p:spPr>
          <a:xfrm>
            <a:off x="10216863" y="4710213"/>
            <a:ext cx="1978887" cy="1532109"/>
          </a:xfrm>
          <a:prstGeom prst="rect">
            <a:avLst/>
          </a:prstGeom>
          <a:solidFill>
            <a:srgbClr val="D86EC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661C5B"/>
                </a:solidFill>
              </a:rPr>
              <a:t>Analytics</a:t>
            </a:r>
            <a:endParaRPr lang="en-US" sz="2400" b="1" dirty="0">
              <a:solidFill>
                <a:srgbClr val="661C5B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2702" y="4710213"/>
            <a:ext cx="1978887" cy="153210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Needs</a:t>
            </a:r>
            <a:endParaRPr lang="en-US" sz="2400" b="1" dirty="0"/>
          </a:p>
        </p:txBody>
      </p:sp>
      <p:sp>
        <p:nvSpPr>
          <p:cNvPr id="99" name="Rectangle 98"/>
          <p:cNvSpPr/>
          <p:nvPr/>
        </p:nvSpPr>
        <p:spPr>
          <a:xfrm>
            <a:off x="2053534" y="4710213"/>
            <a:ext cx="1978887" cy="1532109"/>
          </a:xfrm>
          <a:prstGeom prst="rect">
            <a:avLst/>
          </a:prstGeom>
          <a:solidFill>
            <a:srgbClr val="D86EC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661C5B"/>
                </a:solidFill>
              </a:rPr>
              <a:t>Cost</a:t>
            </a:r>
            <a:endParaRPr lang="en-US" sz="2400" b="1" dirty="0">
              <a:solidFill>
                <a:srgbClr val="661C5B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107902" y="1567877"/>
            <a:ext cx="1978887" cy="153210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Intellectual Property Rights</a:t>
            </a:r>
            <a:endParaRPr lang="en-US" sz="2400" b="1" dirty="0"/>
          </a:p>
        </p:txBody>
      </p:sp>
      <p:sp>
        <p:nvSpPr>
          <p:cNvPr id="102" name="Rectangle 101"/>
          <p:cNvSpPr/>
          <p:nvPr/>
        </p:nvSpPr>
        <p:spPr>
          <a:xfrm>
            <a:off x="8189566" y="1567877"/>
            <a:ext cx="1978887" cy="1532109"/>
          </a:xfrm>
          <a:prstGeom prst="rect">
            <a:avLst/>
          </a:prstGeom>
          <a:solidFill>
            <a:srgbClr val="631B5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Collection</a:t>
            </a:r>
            <a:endParaRPr lang="en-US" sz="2400" b="1" dirty="0"/>
          </a:p>
        </p:txBody>
      </p:sp>
      <p:sp>
        <p:nvSpPr>
          <p:cNvPr id="103" name="Rectangle 102"/>
          <p:cNvSpPr/>
          <p:nvPr/>
        </p:nvSpPr>
        <p:spPr>
          <a:xfrm>
            <a:off x="10230399" y="1567877"/>
            <a:ext cx="1978887" cy="1532109"/>
          </a:xfrm>
          <a:prstGeom prst="rect">
            <a:avLst/>
          </a:prstGeom>
          <a:solidFill>
            <a:srgbClr val="D86EC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661C5B"/>
                </a:solidFill>
              </a:rPr>
              <a:t>Data Access</a:t>
            </a:r>
            <a:endParaRPr lang="en-US" sz="2400" b="1" dirty="0">
              <a:solidFill>
                <a:srgbClr val="661C5B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094366" y="-8532"/>
            <a:ext cx="1978887" cy="1532109"/>
          </a:xfrm>
          <a:prstGeom prst="rect">
            <a:avLst/>
          </a:prstGeom>
          <a:solidFill>
            <a:srgbClr val="631B5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Storage</a:t>
            </a:r>
            <a:endParaRPr lang="en-US" sz="2400" b="1" dirty="0"/>
          </a:p>
        </p:txBody>
      </p:sp>
      <p:sp>
        <p:nvSpPr>
          <p:cNvPr id="107" name="Rectangle 106"/>
          <p:cNvSpPr/>
          <p:nvPr/>
        </p:nvSpPr>
        <p:spPr>
          <a:xfrm>
            <a:off x="6135198" y="-8532"/>
            <a:ext cx="1978887" cy="1532109"/>
          </a:xfrm>
          <a:prstGeom prst="rect">
            <a:avLst/>
          </a:prstGeom>
          <a:solidFill>
            <a:srgbClr val="76206A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Sharing</a:t>
            </a:r>
            <a:endParaRPr lang="en-US" sz="2400" b="1" dirty="0"/>
          </a:p>
        </p:txBody>
      </p:sp>
      <p:sp>
        <p:nvSpPr>
          <p:cNvPr id="108" name="Rectangle 107"/>
          <p:cNvSpPr/>
          <p:nvPr/>
        </p:nvSpPr>
        <p:spPr>
          <a:xfrm>
            <a:off x="8176030" y="-8532"/>
            <a:ext cx="1978887" cy="153210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Accuracy</a:t>
            </a:r>
            <a:endParaRPr lang="en-US" sz="2400" b="1" dirty="0"/>
          </a:p>
        </p:txBody>
      </p:sp>
      <p:sp>
        <p:nvSpPr>
          <p:cNvPr id="67" name="Rectangle 66"/>
          <p:cNvSpPr/>
          <p:nvPr/>
        </p:nvSpPr>
        <p:spPr>
          <a:xfrm>
            <a:off x="-412683" y="-40015"/>
            <a:ext cx="4211144" cy="303327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822374"/>
              </a:solidFill>
            </a:endParaRPr>
          </a:p>
        </p:txBody>
      </p:sp>
      <p:sp>
        <p:nvSpPr>
          <p:cNvPr id="7177" name="Rectangle 7176"/>
          <p:cNvSpPr/>
          <p:nvPr/>
        </p:nvSpPr>
        <p:spPr>
          <a:xfrm>
            <a:off x="187012" y="1054480"/>
            <a:ext cx="3784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76206A"/>
                </a:solidFill>
              </a:rPr>
              <a:t>Must all be addressed as we increase our capacity to harness secondary use data</a:t>
            </a:r>
            <a:endParaRPr lang="en-US" sz="2400" b="1" dirty="0">
              <a:solidFill>
                <a:srgbClr val="76206A"/>
              </a:solidFill>
            </a:endParaRPr>
          </a:p>
        </p:txBody>
      </p:sp>
      <p:sp>
        <p:nvSpPr>
          <p:cNvPr id="7178" name="Rectangle 7177"/>
          <p:cNvSpPr/>
          <p:nvPr/>
        </p:nvSpPr>
        <p:spPr>
          <a:xfrm>
            <a:off x="85910" y="278356"/>
            <a:ext cx="3831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22374"/>
                </a:solidFill>
              </a:rPr>
              <a:t>Key Considerations</a:t>
            </a:r>
            <a:endParaRPr lang="en-US" sz="3200" b="1" dirty="0">
              <a:solidFill>
                <a:srgbClr val="822374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8176030" y="4720691"/>
            <a:ext cx="1978887" cy="153210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Standards</a:t>
            </a:r>
            <a:endParaRPr lang="en-US" sz="24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57" y="27524"/>
            <a:ext cx="1908315" cy="14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6" grpId="0" animBg="1"/>
      <p:bldP spid="94" grpId="0" animBg="1"/>
      <p:bldP spid="95" grpId="0" animBg="1"/>
      <p:bldP spid="97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6" grpId="0" animBg="1"/>
      <p:bldP spid="107" grpId="0" animBg="1"/>
      <p:bldP spid="108" grpId="0" animBg="1"/>
      <p:bldP spid="7177" grpId="0"/>
      <p:bldP spid="1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Ability to create data &gt; capacity to use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4598" y="2028745"/>
            <a:ext cx="6830967" cy="3489648"/>
          </a:xfrm>
        </p:spPr>
        <p:txBody>
          <a:bodyPr>
            <a:normAutofit/>
          </a:bodyPr>
          <a:lstStyle/>
          <a:p>
            <a:r>
              <a:rPr lang="en-US" dirty="0" smtClean="0"/>
              <a:t>Research and analytics</a:t>
            </a:r>
          </a:p>
          <a:p>
            <a:pPr lvl="1"/>
            <a:r>
              <a:rPr lang="en-US" dirty="0" smtClean="0"/>
              <a:t>Statistical analysis and modelling</a:t>
            </a:r>
          </a:p>
          <a:p>
            <a:pPr lvl="1"/>
            <a:r>
              <a:rPr lang="en-US" dirty="0" smtClean="0"/>
              <a:t>Mid level of “data and analytic maturity” </a:t>
            </a:r>
          </a:p>
          <a:p>
            <a:pPr lvl="1"/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ata integrated </a:t>
            </a:r>
            <a:r>
              <a:rPr lang="en-US" dirty="0"/>
              <a:t>culture</a:t>
            </a:r>
            <a:endParaRPr lang="en-US" dirty="0" smtClean="0"/>
          </a:p>
          <a:p>
            <a:pPr lvl="1"/>
            <a:r>
              <a:rPr lang="en-US" dirty="0" smtClean="0"/>
              <a:t>All administrative, clinical, and operational decisions are informed by data</a:t>
            </a:r>
          </a:p>
          <a:p>
            <a:pPr lvl="1"/>
            <a:r>
              <a:rPr lang="en-US" dirty="0" smtClean="0"/>
              <a:t>High level of “data and analytic maturity”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9916" y="1396417"/>
            <a:ext cx="5946709" cy="44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22374"/>
                </a:solidFill>
              </a:rPr>
              <a:t>Core Principles for Demonstration Projects</a:t>
            </a:r>
            <a:endParaRPr lang="fr-CA" b="1" dirty="0">
              <a:solidFill>
                <a:srgbClr val="82237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8384" y="1803741"/>
            <a:ext cx="4525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sz="2000" dirty="0" smtClean="0"/>
              <a:t>All </a:t>
            </a:r>
            <a:r>
              <a:rPr lang="en-CA" sz="2000" dirty="0"/>
              <a:t>demonstration projects will engage researchers, clinicians, public, and </a:t>
            </a:r>
            <a:r>
              <a:rPr lang="en-CA" sz="2000" dirty="0" smtClean="0"/>
              <a:t>policy-makers</a:t>
            </a:r>
            <a:endParaRPr lang="fr-CA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467748" y="3341635"/>
            <a:ext cx="3249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/>
              <a:t>All demonstration projects will leverage existing </a:t>
            </a:r>
            <a:r>
              <a:rPr lang="en-US" sz="2000" dirty="0"/>
              <a:t>provincial </a:t>
            </a:r>
            <a:r>
              <a:rPr lang="en-US" sz="2000" dirty="0" smtClean="0"/>
              <a:t>assets to the maximum extent possible -data, technology, and analytic skills</a:t>
            </a:r>
            <a:endParaRPr lang="fr-CA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80640" y="2439289"/>
            <a:ext cx="3548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000" dirty="0" smtClean="0"/>
              <a:t>All demonstration </a:t>
            </a:r>
            <a:r>
              <a:rPr lang="en-US" sz="2000" dirty="0"/>
              <a:t>projects will </a:t>
            </a:r>
            <a:r>
              <a:rPr lang="en-US" sz="2000" dirty="0" smtClean="0"/>
              <a:t>align </a:t>
            </a:r>
            <a:r>
              <a:rPr lang="en-US" sz="2000" dirty="0"/>
              <a:t>their activities with existing </a:t>
            </a:r>
            <a:r>
              <a:rPr lang="en-US" sz="2000" dirty="0" smtClean="0"/>
              <a:t>clinical and economic priorities </a:t>
            </a:r>
            <a:endParaRPr lang="fr-CA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4118551" y="1938093"/>
            <a:ext cx="3809891" cy="3743832"/>
            <a:chOff x="1461487" y="457200"/>
            <a:chExt cx="6324371" cy="6214715"/>
          </a:xfrm>
          <a:solidFill>
            <a:srgbClr val="601A56"/>
          </a:solidFill>
        </p:grpSpPr>
        <p:sp>
          <p:nvSpPr>
            <p:cNvPr id="17" name="Oval 7"/>
            <p:cNvSpPr/>
            <p:nvPr/>
          </p:nvSpPr>
          <p:spPr>
            <a:xfrm>
              <a:off x="3636144" y="2536486"/>
              <a:ext cx="2131852" cy="2071235"/>
            </a:xfrm>
            <a:custGeom>
              <a:avLst/>
              <a:gdLst/>
              <a:ahLst/>
              <a:cxnLst/>
              <a:rect l="l" t="t" r="r" b="b"/>
              <a:pathLst>
                <a:path w="2131852" h="2184417">
                  <a:moveTo>
                    <a:pt x="1065926" y="0"/>
                  </a:moveTo>
                  <a:lnTo>
                    <a:pt x="1191939" y="76555"/>
                  </a:lnTo>
                  <a:cubicBezTo>
                    <a:pt x="1759015" y="459664"/>
                    <a:pt x="2131852" y="1108452"/>
                    <a:pt x="2131852" y="1844320"/>
                  </a:cubicBezTo>
                  <a:lnTo>
                    <a:pt x="2128396" y="1912762"/>
                  </a:lnTo>
                  <a:lnTo>
                    <a:pt x="2104772" y="1927114"/>
                  </a:lnTo>
                  <a:cubicBezTo>
                    <a:pt x="1802703" y="2091208"/>
                    <a:pt x="1456539" y="2184417"/>
                    <a:pt x="1088605" y="2184417"/>
                  </a:cubicBezTo>
                  <a:cubicBezTo>
                    <a:pt x="720671" y="2184417"/>
                    <a:pt x="374507" y="2091208"/>
                    <a:pt x="72438" y="1927114"/>
                  </a:cubicBezTo>
                  <a:lnTo>
                    <a:pt x="2021" y="1884335"/>
                  </a:lnTo>
                  <a:lnTo>
                    <a:pt x="0" y="1844320"/>
                  </a:lnTo>
                  <a:cubicBezTo>
                    <a:pt x="0" y="1108452"/>
                    <a:pt x="372837" y="459664"/>
                    <a:pt x="939914" y="7655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endParaRPr lang="en-US" sz="2800" b="1"/>
            </a:p>
          </p:txBody>
        </p:sp>
        <p:sp>
          <p:nvSpPr>
            <p:cNvPr id="18" name="Oval 8"/>
            <p:cNvSpPr/>
            <p:nvPr/>
          </p:nvSpPr>
          <p:spPr>
            <a:xfrm>
              <a:off x="2667002" y="457200"/>
              <a:ext cx="4223619" cy="3758297"/>
            </a:xfrm>
            <a:custGeom>
              <a:avLst/>
              <a:gdLst/>
              <a:ahLst/>
              <a:cxnLst/>
              <a:rect l="l" t="t" r="r" b="b"/>
              <a:pathLst>
                <a:path w="4223619" h="3758297">
                  <a:moveTo>
                    <a:pt x="2091767" y="0"/>
                  </a:moveTo>
                  <a:cubicBezTo>
                    <a:pt x="3269156" y="0"/>
                    <a:pt x="4223619" y="954463"/>
                    <a:pt x="4223619" y="2131852"/>
                  </a:cubicBezTo>
                  <a:cubicBezTo>
                    <a:pt x="4223619" y="2720547"/>
                    <a:pt x="3985003" y="3253510"/>
                    <a:pt x="3599214" y="3639299"/>
                  </a:cubicBezTo>
                  <a:lnTo>
                    <a:pt x="3468283" y="3758297"/>
                  </a:lnTo>
                  <a:lnTo>
                    <a:pt x="3442608" y="3589503"/>
                  </a:lnTo>
                  <a:cubicBezTo>
                    <a:pt x="3204326" y="2421149"/>
                    <a:pt x="2174015" y="1542269"/>
                    <a:pt x="939114" y="1542269"/>
                  </a:cubicBezTo>
                  <a:cubicBezTo>
                    <a:pt x="674493" y="1542269"/>
                    <a:pt x="419265" y="1582626"/>
                    <a:pt x="179213" y="1657540"/>
                  </a:cubicBezTo>
                  <a:lnTo>
                    <a:pt x="0" y="1723352"/>
                  </a:lnTo>
                  <a:lnTo>
                    <a:pt x="3227" y="1702210"/>
                  </a:lnTo>
                  <a:cubicBezTo>
                    <a:pt x="202014" y="730761"/>
                    <a:pt x="1061552" y="0"/>
                    <a:pt x="20917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endParaRPr lang="en-US" sz="2800" b="1"/>
            </a:p>
          </p:txBody>
        </p:sp>
        <p:sp>
          <p:nvSpPr>
            <p:cNvPr id="19" name="Oval 8"/>
            <p:cNvSpPr/>
            <p:nvPr/>
          </p:nvSpPr>
          <p:spPr>
            <a:xfrm rot="7338234">
              <a:off x="3794900" y="2680957"/>
              <a:ext cx="4223619" cy="3758297"/>
            </a:xfrm>
            <a:custGeom>
              <a:avLst/>
              <a:gdLst/>
              <a:ahLst/>
              <a:cxnLst/>
              <a:rect l="l" t="t" r="r" b="b"/>
              <a:pathLst>
                <a:path w="4223619" h="3758297">
                  <a:moveTo>
                    <a:pt x="2091767" y="0"/>
                  </a:moveTo>
                  <a:cubicBezTo>
                    <a:pt x="3269156" y="0"/>
                    <a:pt x="4223619" y="954463"/>
                    <a:pt x="4223619" y="2131852"/>
                  </a:cubicBezTo>
                  <a:cubicBezTo>
                    <a:pt x="4223619" y="2720547"/>
                    <a:pt x="3985003" y="3253510"/>
                    <a:pt x="3599214" y="3639299"/>
                  </a:cubicBezTo>
                  <a:lnTo>
                    <a:pt x="3468283" y="3758297"/>
                  </a:lnTo>
                  <a:lnTo>
                    <a:pt x="3442608" y="3589503"/>
                  </a:lnTo>
                  <a:cubicBezTo>
                    <a:pt x="3204326" y="2421149"/>
                    <a:pt x="2174015" y="1542269"/>
                    <a:pt x="939114" y="1542269"/>
                  </a:cubicBezTo>
                  <a:cubicBezTo>
                    <a:pt x="674493" y="1542269"/>
                    <a:pt x="419265" y="1582626"/>
                    <a:pt x="179213" y="1657540"/>
                  </a:cubicBezTo>
                  <a:lnTo>
                    <a:pt x="0" y="1723352"/>
                  </a:lnTo>
                  <a:lnTo>
                    <a:pt x="3227" y="1702210"/>
                  </a:lnTo>
                  <a:cubicBezTo>
                    <a:pt x="202014" y="730761"/>
                    <a:pt x="1061552" y="0"/>
                    <a:pt x="20917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endParaRPr lang="en-US" sz="2800" b="1"/>
            </a:p>
          </p:txBody>
        </p:sp>
        <p:sp>
          <p:nvSpPr>
            <p:cNvPr id="20" name="Oval 8"/>
            <p:cNvSpPr/>
            <p:nvPr/>
          </p:nvSpPr>
          <p:spPr>
            <a:xfrm rot="14622534">
              <a:off x="1228826" y="2517265"/>
              <a:ext cx="4223619" cy="3758297"/>
            </a:xfrm>
            <a:custGeom>
              <a:avLst/>
              <a:gdLst/>
              <a:ahLst/>
              <a:cxnLst/>
              <a:rect l="l" t="t" r="r" b="b"/>
              <a:pathLst>
                <a:path w="4223619" h="3758297">
                  <a:moveTo>
                    <a:pt x="2091767" y="0"/>
                  </a:moveTo>
                  <a:cubicBezTo>
                    <a:pt x="3269156" y="0"/>
                    <a:pt x="4223619" y="954463"/>
                    <a:pt x="4223619" y="2131852"/>
                  </a:cubicBezTo>
                  <a:cubicBezTo>
                    <a:pt x="4223619" y="2720547"/>
                    <a:pt x="3985003" y="3253510"/>
                    <a:pt x="3599214" y="3639299"/>
                  </a:cubicBezTo>
                  <a:lnTo>
                    <a:pt x="3468283" y="3758297"/>
                  </a:lnTo>
                  <a:lnTo>
                    <a:pt x="3442608" y="3589503"/>
                  </a:lnTo>
                  <a:cubicBezTo>
                    <a:pt x="3204326" y="2421149"/>
                    <a:pt x="2174015" y="1542269"/>
                    <a:pt x="939114" y="1542269"/>
                  </a:cubicBezTo>
                  <a:cubicBezTo>
                    <a:pt x="674493" y="1542269"/>
                    <a:pt x="419265" y="1582626"/>
                    <a:pt x="179213" y="1657540"/>
                  </a:cubicBezTo>
                  <a:lnTo>
                    <a:pt x="0" y="1723352"/>
                  </a:lnTo>
                  <a:lnTo>
                    <a:pt x="3227" y="1702210"/>
                  </a:lnTo>
                  <a:cubicBezTo>
                    <a:pt x="202014" y="730761"/>
                    <a:pt x="1061552" y="0"/>
                    <a:pt x="20917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endParaRPr lang="en-US" sz="2800" b="1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518929" y="3739938"/>
            <a:ext cx="110799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buClr>
                <a:srgbClr val="A04DA3"/>
              </a:buClr>
            </a:pP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Principles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49554" y="2327271"/>
            <a:ext cx="136550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buClr>
                <a:srgbClr val="A04DA3"/>
              </a:buClr>
            </a:pPr>
            <a:r>
              <a:rPr lang="en-US" b="1" dirty="0" smtClean="0">
                <a:solidFill>
                  <a:schemeClr val="bg1"/>
                </a:solidFill>
                <a:ea typeface="Calibri"/>
                <a:cs typeface="Times New Roman"/>
              </a:rPr>
              <a:t>Engagement</a:t>
            </a:r>
            <a:endParaRPr lang="en-US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831195" y="1995155"/>
            <a:ext cx="597167" cy="191392"/>
            <a:chOff x="6831195" y="1675115"/>
            <a:chExt cx="597166" cy="191392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6831195" y="1675115"/>
              <a:ext cx="225061" cy="191392"/>
            </a:xfrm>
            <a:prstGeom prst="line">
              <a:avLst/>
            </a:prstGeom>
            <a:ln>
              <a:solidFill>
                <a:srgbClr val="5D13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056256" y="1675115"/>
              <a:ext cx="372105" cy="0"/>
            </a:xfrm>
            <a:prstGeom prst="line">
              <a:avLst/>
            </a:prstGeom>
            <a:ln>
              <a:solidFill>
                <a:srgbClr val="5D13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7815911" y="4121546"/>
            <a:ext cx="597167" cy="191392"/>
            <a:chOff x="6831195" y="1675115"/>
            <a:chExt cx="597166" cy="191392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6831195" y="1675115"/>
              <a:ext cx="225061" cy="191392"/>
            </a:xfrm>
            <a:prstGeom prst="line">
              <a:avLst/>
            </a:prstGeom>
            <a:ln>
              <a:solidFill>
                <a:srgbClr val="5D13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56256" y="1675115"/>
              <a:ext cx="372105" cy="0"/>
            </a:xfrm>
            <a:prstGeom prst="line">
              <a:avLst/>
            </a:prstGeom>
            <a:ln>
              <a:solidFill>
                <a:srgbClr val="5D13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062859" y="4703536"/>
            <a:ext cx="103143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buClr>
                <a:srgbClr val="A04DA3"/>
              </a:buClr>
            </a:pPr>
            <a:r>
              <a:rPr lang="en-US" b="1" dirty="0" smtClean="0">
                <a:solidFill>
                  <a:schemeClr val="bg1"/>
                </a:solidFill>
                <a:ea typeface="Calibri"/>
                <a:cs typeface="Times New Roman"/>
              </a:rPr>
              <a:t>Leverage</a:t>
            </a:r>
            <a:endParaRPr lang="en-US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08260" y="3976791"/>
            <a:ext cx="117320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buClr>
                <a:srgbClr val="A04DA3"/>
              </a:buClr>
            </a:pPr>
            <a:r>
              <a:rPr lang="en-US" b="1" dirty="0" smtClean="0">
                <a:solidFill>
                  <a:schemeClr val="bg1"/>
                </a:solidFill>
                <a:ea typeface="Calibri"/>
                <a:cs typeface="Times New Roman"/>
              </a:rPr>
              <a:t>Alignment</a:t>
            </a:r>
            <a:endParaRPr lang="en-US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grpSp>
        <p:nvGrpSpPr>
          <p:cNvPr id="38" name="Group 37"/>
          <p:cNvGrpSpPr/>
          <p:nvPr/>
        </p:nvGrpSpPr>
        <p:grpSpPr>
          <a:xfrm flipH="1">
            <a:off x="3815407" y="3307387"/>
            <a:ext cx="597167" cy="191392"/>
            <a:chOff x="6831195" y="1675115"/>
            <a:chExt cx="597166" cy="191392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6831195" y="1675115"/>
              <a:ext cx="225061" cy="191392"/>
            </a:xfrm>
            <a:prstGeom prst="line">
              <a:avLst/>
            </a:prstGeom>
            <a:ln>
              <a:solidFill>
                <a:srgbClr val="5D13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056256" y="1675115"/>
              <a:ext cx="372105" cy="0"/>
            </a:xfrm>
            <a:prstGeom prst="line">
              <a:avLst/>
            </a:prstGeom>
            <a:ln>
              <a:solidFill>
                <a:srgbClr val="5D13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880109" y="902936"/>
            <a:ext cx="5134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Alignment, Engagement</a:t>
            </a:r>
            <a:r>
              <a:rPr lang="en-US" sz="2800" smtClean="0"/>
              <a:t>, Leverage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969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33" y="1191999"/>
            <a:ext cx="11382233" cy="4984964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>
                <a:latin typeface="+mn-lt"/>
              </a:rPr>
              <a:t>The project: </a:t>
            </a:r>
          </a:p>
          <a:p>
            <a:pPr marL="8572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CA" dirty="0" smtClean="0">
                <a:latin typeface="+mn-lt"/>
              </a:rPr>
              <a:t>Addresses </a:t>
            </a:r>
            <a:r>
              <a:rPr lang="en-CA" dirty="0">
                <a:latin typeface="+mn-lt"/>
              </a:rPr>
              <a:t>a problem that Albertans feel is </a:t>
            </a:r>
            <a:r>
              <a:rPr lang="en-CA" dirty="0" smtClean="0">
                <a:latin typeface="+mn-lt"/>
              </a:rPr>
              <a:t>an </a:t>
            </a:r>
            <a:r>
              <a:rPr lang="en-CA" dirty="0">
                <a:latin typeface="+mn-lt"/>
              </a:rPr>
              <a:t>important topic, clinically and economically, to address with better access to integrated </a:t>
            </a:r>
            <a:r>
              <a:rPr lang="en-CA" dirty="0" smtClean="0">
                <a:latin typeface="+mn-lt"/>
              </a:rPr>
              <a:t>data </a:t>
            </a:r>
            <a:endParaRPr lang="en-CA" dirty="0">
              <a:latin typeface="+mn-lt"/>
            </a:endParaRPr>
          </a:p>
          <a:p>
            <a:pPr marL="8572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CA" dirty="0" smtClean="0">
                <a:latin typeface="+mn-lt"/>
              </a:rPr>
              <a:t>Is able to quickly demonstrate value within </a:t>
            </a:r>
            <a:r>
              <a:rPr lang="en-CA" dirty="0">
                <a:latin typeface="+mn-lt"/>
              </a:rPr>
              <a:t>six months </a:t>
            </a:r>
            <a:r>
              <a:rPr lang="en-CA" dirty="0" smtClean="0">
                <a:latin typeface="+mn-lt"/>
              </a:rPr>
              <a:t> </a:t>
            </a:r>
          </a:p>
          <a:p>
            <a:pPr marL="8572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CA" dirty="0" smtClean="0">
                <a:latin typeface="+mn-lt"/>
              </a:rPr>
              <a:t>Tests </a:t>
            </a:r>
            <a:r>
              <a:rPr lang="en-CA" dirty="0">
                <a:latin typeface="+mn-lt"/>
              </a:rPr>
              <a:t>our ability to integrate previously disparate </a:t>
            </a:r>
            <a:r>
              <a:rPr lang="en-CA" dirty="0" smtClean="0">
                <a:latin typeface="+mn-lt"/>
              </a:rPr>
              <a:t>data and liberate </a:t>
            </a:r>
            <a:r>
              <a:rPr lang="en-CA" dirty="0">
                <a:latin typeface="+mn-lt"/>
              </a:rPr>
              <a:t>existing data sets, </a:t>
            </a:r>
            <a:r>
              <a:rPr lang="en-CA" dirty="0" smtClean="0">
                <a:latin typeface="+mn-lt"/>
              </a:rPr>
              <a:t>producing useful </a:t>
            </a:r>
            <a:r>
              <a:rPr lang="en-CA" dirty="0">
                <a:latin typeface="+mn-lt"/>
              </a:rPr>
              <a:t>and </a:t>
            </a:r>
            <a:r>
              <a:rPr lang="en-CA" dirty="0" smtClean="0">
                <a:latin typeface="+mn-lt"/>
              </a:rPr>
              <a:t>relevant analyses</a:t>
            </a:r>
            <a:endParaRPr lang="en-CA" dirty="0">
              <a:latin typeface="+mn-lt"/>
            </a:endParaRPr>
          </a:p>
          <a:p>
            <a:pPr marL="8572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CA" dirty="0" smtClean="0">
                <a:latin typeface="+mn-lt"/>
              </a:rPr>
              <a:t>Facilitates </a:t>
            </a:r>
            <a:r>
              <a:rPr lang="en-CA" dirty="0">
                <a:latin typeface="+mn-lt"/>
              </a:rPr>
              <a:t>privacy impact assessment activities required for </a:t>
            </a:r>
            <a:r>
              <a:rPr lang="en-CA" dirty="0" smtClean="0">
                <a:latin typeface="+mn-lt"/>
              </a:rPr>
              <a:t>solution start-up and operations</a:t>
            </a:r>
            <a:endParaRPr lang="en-CA" dirty="0">
              <a:latin typeface="+mn-lt"/>
            </a:endParaRPr>
          </a:p>
          <a:p>
            <a:pPr marL="8572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CA" dirty="0" smtClean="0">
                <a:latin typeface="+mn-lt"/>
              </a:rPr>
              <a:t>Further refines secondary use data governance </a:t>
            </a:r>
            <a:r>
              <a:rPr lang="en-CA" dirty="0">
                <a:latin typeface="+mn-lt"/>
              </a:rPr>
              <a:t>roles and functions </a:t>
            </a:r>
            <a:r>
              <a:rPr lang="en-CA" dirty="0" smtClean="0">
                <a:latin typeface="+mn-lt"/>
              </a:rPr>
              <a:t> </a:t>
            </a:r>
          </a:p>
          <a:p>
            <a:pPr marL="857250" lvl="1" indent="-514350">
              <a:lnSpc>
                <a:spcPct val="100000"/>
              </a:lnSpc>
              <a:buFont typeface="+mj-lt"/>
              <a:buAutoNum type="alphaLcPeriod"/>
            </a:pPr>
            <a:r>
              <a:rPr lang="en-CA" sz="2400" dirty="0" smtClean="0">
                <a:latin typeface="+mn-lt"/>
              </a:rPr>
              <a:t>Leverages existing resources to quickly provide a return on investment</a:t>
            </a:r>
            <a:endParaRPr lang="en-US" sz="24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822374"/>
                </a:solidFill>
              </a:rPr>
              <a:t>Specific Criteria </a:t>
            </a:r>
            <a:r>
              <a:rPr lang="en-US" b="1" dirty="0">
                <a:solidFill>
                  <a:srgbClr val="822374"/>
                </a:solidFill>
              </a:rPr>
              <a:t>for </a:t>
            </a:r>
            <a:r>
              <a:rPr lang="en-US" b="1" dirty="0" smtClean="0">
                <a:solidFill>
                  <a:srgbClr val="822374"/>
                </a:solidFill>
              </a:rPr>
              <a:t>Demonstration </a:t>
            </a:r>
            <a:r>
              <a:rPr lang="en-US" b="1" dirty="0">
                <a:solidFill>
                  <a:srgbClr val="822374"/>
                </a:solidFill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810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igstock-Beautiful-mature-doctor-woman--7682942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379" y="170672"/>
            <a:ext cx="10927585" cy="60510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96974" y="-1219557"/>
            <a:ext cx="2366999" cy="113015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 a graphic? Make it more readable?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03563" y="126125"/>
            <a:ext cx="6334620" cy="603836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9000">
                <a:srgbClr val="FFFFFF">
                  <a:alpha val="63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22374"/>
                </a:solidFill>
              </a:rPr>
              <a:t>Go Forward Plan – Demonstration Projects</a:t>
            </a:r>
            <a:endParaRPr lang="fr-CA" b="1" dirty="0">
              <a:solidFill>
                <a:srgbClr val="822374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6533" y="971516"/>
            <a:ext cx="4449368" cy="4449368"/>
            <a:chOff x="626534" y="971516"/>
            <a:chExt cx="4449368" cy="4449368"/>
          </a:xfrm>
          <a:solidFill>
            <a:srgbClr val="601A56"/>
          </a:solidFill>
        </p:grpSpPr>
        <p:sp>
          <p:nvSpPr>
            <p:cNvPr id="10" name="Oval 9"/>
            <p:cNvSpPr/>
            <p:nvPr/>
          </p:nvSpPr>
          <p:spPr>
            <a:xfrm>
              <a:off x="626534" y="971516"/>
              <a:ext cx="4449368" cy="4449368"/>
            </a:xfrm>
            <a:prstGeom prst="ellipse">
              <a:avLst/>
            </a:prstGeom>
            <a:grpFill/>
            <a:ln>
              <a:solidFill>
                <a:srgbClr val="8223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2800" b="1" dirty="0" smtClean="0"/>
                <a:t>Demonstration Project #1</a:t>
              </a:r>
            </a:p>
            <a:p>
              <a:pPr lvl="0">
                <a:lnSpc>
                  <a:spcPts val="2500"/>
                </a:lnSpc>
              </a:pPr>
              <a:r>
                <a:rPr lang="en-US" sz="2000" dirty="0" smtClean="0"/>
                <a:t>Release of </a:t>
              </a:r>
              <a:r>
                <a:rPr lang="en-US" sz="2000" dirty="0"/>
                <a:t>aggregate </a:t>
              </a:r>
              <a:r>
                <a:rPr lang="en-US" sz="2000" dirty="0" smtClean="0"/>
                <a:t>data assets to public via web</a:t>
              </a:r>
              <a:endParaRPr lang="fr-CA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Total Cost and Prevalence of Disease</a:t>
              </a:r>
              <a:endParaRPr lang="fr-CA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Community Level Healthcare Utilization Rates</a:t>
              </a:r>
              <a:endParaRPr lang="fr-CA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Surgical Utilization Rates</a:t>
              </a:r>
              <a:endParaRPr lang="fr-CA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Variations in Care </a:t>
              </a:r>
              <a:r>
                <a:rPr lang="en-US" dirty="0" smtClean="0"/>
                <a:t>Delivery</a:t>
              </a:r>
              <a:endParaRPr lang="fr-CA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236428" y="2482298"/>
              <a:ext cx="304137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482756" y="2341587"/>
            <a:ext cx="3767627" cy="3767627"/>
            <a:chOff x="4429346" y="2629819"/>
            <a:chExt cx="3767627" cy="3767627"/>
          </a:xfrm>
        </p:grpSpPr>
        <p:sp>
          <p:nvSpPr>
            <p:cNvPr id="11" name="Oval 10"/>
            <p:cNvSpPr/>
            <p:nvPr/>
          </p:nvSpPr>
          <p:spPr>
            <a:xfrm>
              <a:off x="4429346" y="2629819"/>
              <a:ext cx="3767627" cy="376762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2800" b="1" dirty="0" smtClean="0"/>
                <a:t>Demonstration Project #2</a:t>
              </a:r>
            </a:p>
            <a:p>
              <a:pPr lvl="0">
                <a:lnSpc>
                  <a:spcPts val="2500"/>
                </a:lnSpc>
              </a:pPr>
              <a:endParaRPr lang="en-US" sz="2000" dirty="0" smtClean="0"/>
            </a:p>
            <a:p>
              <a:pPr lvl="0">
                <a:lnSpc>
                  <a:spcPts val="2500"/>
                </a:lnSpc>
              </a:pPr>
              <a:r>
                <a:rPr lang="en-US" sz="2000" dirty="0" smtClean="0"/>
                <a:t>Develop </a:t>
              </a:r>
              <a:r>
                <a:rPr lang="en-US" sz="2000" dirty="0"/>
                <a:t>a </a:t>
              </a:r>
              <a:r>
                <a:rPr lang="en-CA" sz="2000" dirty="0"/>
                <a:t>Balanced COPD Quality Measurement Set </a:t>
              </a:r>
              <a:endParaRPr lang="fr-CA" sz="20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906771" y="4513632"/>
              <a:ext cx="24780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22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973157" y="1399663"/>
            <a:ext cx="4218843" cy="4218843"/>
            <a:chOff x="4429346" y="2629819"/>
            <a:chExt cx="3767627" cy="3767627"/>
          </a:xfrm>
          <a:solidFill>
            <a:srgbClr val="601A56"/>
          </a:solidFill>
        </p:grpSpPr>
        <p:sp>
          <p:nvSpPr>
            <p:cNvPr id="15" name="Oval 14"/>
            <p:cNvSpPr/>
            <p:nvPr/>
          </p:nvSpPr>
          <p:spPr>
            <a:xfrm>
              <a:off x="4429346" y="2629819"/>
              <a:ext cx="3767627" cy="376762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en-US" sz="2800" b="1" dirty="0" smtClean="0"/>
                <a:t>Demonstration Project #5</a:t>
              </a:r>
            </a:p>
            <a:p>
              <a:pPr lvl="0" algn="r">
                <a:lnSpc>
                  <a:spcPts val="2500"/>
                </a:lnSpc>
              </a:pPr>
              <a:r>
                <a:rPr lang="en-US" sz="2000" dirty="0" smtClean="0"/>
                <a:t> </a:t>
              </a:r>
            </a:p>
            <a:p>
              <a:pPr lvl="0" algn="r">
                <a:lnSpc>
                  <a:spcPts val="2500"/>
                </a:lnSpc>
              </a:pPr>
              <a:r>
                <a:rPr lang="en-US" sz="2000" dirty="0" smtClean="0"/>
                <a:t>Expand </a:t>
              </a:r>
              <a:r>
                <a:rPr lang="en-US" sz="2000" dirty="0"/>
                <a:t>data assets and related data integration for researchers </a:t>
              </a:r>
              <a:r>
                <a:rPr lang="en-US" sz="2000" dirty="0" smtClean="0"/>
                <a:t> via use of a self-serve portal</a:t>
              </a:r>
              <a:endParaRPr lang="en-US" sz="20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176374" y="4167056"/>
              <a:ext cx="2478002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5D137B"/>
                </a:solidFill>
              </a:rPr>
              <a:t>Go Forward Plan – Demonstration Projects</a:t>
            </a:r>
            <a:endParaRPr lang="fr-CA" dirty="0">
              <a:solidFill>
                <a:srgbClr val="5D137B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584" y="1276038"/>
            <a:ext cx="4218843" cy="4218843"/>
            <a:chOff x="4429346" y="2629819"/>
            <a:chExt cx="3767627" cy="3767627"/>
          </a:xfrm>
        </p:grpSpPr>
        <p:sp>
          <p:nvSpPr>
            <p:cNvPr id="9" name="Oval 8"/>
            <p:cNvSpPr/>
            <p:nvPr/>
          </p:nvSpPr>
          <p:spPr>
            <a:xfrm>
              <a:off x="4429346" y="2629819"/>
              <a:ext cx="3767627" cy="3767627"/>
            </a:xfrm>
            <a:prstGeom prst="ellipse">
              <a:avLst/>
            </a:prstGeom>
            <a:solidFill>
              <a:srgbClr val="601A5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2800" b="1" dirty="0" smtClean="0"/>
                <a:t>Demonstration Project #3</a:t>
              </a:r>
            </a:p>
            <a:p>
              <a:pPr lvl="0">
                <a:lnSpc>
                  <a:spcPts val="2500"/>
                </a:lnSpc>
              </a:pPr>
              <a:endParaRPr lang="en-US" sz="2000" dirty="0" smtClean="0"/>
            </a:p>
            <a:p>
              <a:pPr lvl="0">
                <a:lnSpc>
                  <a:spcPts val="2500"/>
                </a:lnSpc>
              </a:pPr>
              <a:r>
                <a:rPr lang="en-US" sz="2000" dirty="0" smtClean="0"/>
                <a:t>Develop </a:t>
              </a:r>
              <a:r>
                <a:rPr lang="en-US" sz="2000" dirty="0"/>
                <a:t>a </a:t>
              </a:r>
              <a:r>
                <a:rPr lang="en-CA" sz="2000" dirty="0"/>
                <a:t>Balanced </a:t>
              </a:r>
              <a:r>
                <a:rPr lang="en-CA" sz="2000" dirty="0" smtClean="0"/>
                <a:t>Diabetes </a:t>
              </a:r>
              <a:r>
                <a:rPr lang="en-CA" sz="2000" dirty="0"/>
                <a:t>Quality Measurement Set </a:t>
              </a:r>
              <a:endParaRPr lang="fr-CA" sz="20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961307" y="4476694"/>
              <a:ext cx="2061638" cy="107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657601" y="971516"/>
            <a:ext cx="4835504" cy="4795911"/>
            <a:chOff x="3657601" y="971514"/>
            <a:chExt cx="4835504" cy="4795911"/>
          </a:xfrm>
          <a:solidFill>
            <a:srgbClr val="601A56"/>
          </a:solidFill>
        </p:grpSpPr>
        <p:sp>
          <p:nvSpPr>
            <p:cNvPr id="12" name="Oval 11"/>
            <p:cNvSpPr/>
            <p:nvPr/>
          </p:nvSpPr>
          <p:spPr>
            <a:xfrm>
              <a:off x="3657601" y="971514"/>
              <a:ext cx="4835504" cy="47959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b="1" dirty="0" smtClean="0"/>
                <a:t>Demonstration </a:t>
              </a:r>
            </a:p>
            <a:p>
              <a:pPr algn="ctr"/>
              <a:r>
                <a:rPr lang="en-US" sz="2800" b="1" dirty="0" smtClean="0"/>
                <a:t>Project #4</a:t>
              </a:r>
            </a:p>
            <a:p>
              <a:pPr lvl="0" algn="ctr">
                <a:lnSpc>
                  <a:spcPts val="2500"/>
                </a:lnSpc>
              </a:pPr>
              <a:endParaRPr lang="en-US" sz="2000" dirty="0" smtClean="0"/>
            </a:p>
            <a:p>
              <a:pPr lvl="0" algn="ctr">
                <a:lnSpc>
                  <a:spcPts val="2500"/>
                </a:lnSpc>
              </a:pPr>
              <a:r>
                <a:rPr lang="en-US" sz="2000" dirty="0" smtClean="0"/>
                <a:t>Identify data and processes required for effective system </a:t>
              </a:r>
              <a:r>
                <a:rPr lang="en-US" sz="2000" dirty="0"/>
                <a:t>capacity </a:t>
              </a:r>
              <a:r>
                <a:rPr lang="en-US" sz="2000" dirty="0" smtClean="0"/>
                <a:t>planning. This project will examine </a:t>
              </a:r>
              <a:r>
                <a:rPr lang="en-US" sz="2000" dirty="0"/>
                <a:t>the needs of health system users and the capacity of health system organizations and services to respond to current and anticipated </a:t>
              </a:r>
              <a:endParaRPr lang="en-US" sz="2000" dirty="0" smtClean="0"/>
            </a:p>
            <a:p>
              <a:pPr lvl="0" algn="ctr">
                <a:lnSpc>
                  <a:spcPts val="2500"/>
                </a:lnSpc>
              </a:pPr>
              <a:r>
                <a:rPr lang="en-US" sz="2000" dirty="0" smtClean="0"/>
                <a:t>system </a:t>
              </a:r>
              <a:r>
                <a:rPr lang="en-US" sz="2000" dirty="0"/>
                <a:t>demands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717452" y="2310256"/>
              <a:ext cx="2774771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457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6534" y="389326"/>
            <a:ext cx="5123103" cy="840432"/>
          </a:xfrm>
        </p:spPr>
        <p:txBody>
          <a:bodyPr anchor="t">
            <a:normAutofit fontScale="90000"/>
          </a:bodyPr>
          <a:lstStyle/>
          <a:p>
            <a:r>
              <a:rPr lang="en-US" sz="4000" b="1" dirty="0">
                <a:solidFill>
                  <a:srgbClr val="822374"/>
                </a:solidFill>
              </a:rPr>
              <a:t>These Opportunities Don’t Come Along Very Often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6900" y="2409225"/>
            <a:ext cx="3779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01A56"/>
                </a:solidFill>
              </a:rPr>
              <a:t>Rare Convergence of Events in History</a:t>
            </a:r>
            <a:endParaRPr lang="en-US" sz="3200" b="1" dirty="0">
              <a:solidFill>
                <a:srgbClr val="601A5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29804" y="493236"/>
            <a:ext cx="9567080" cy="6173620"/>
            <a:chOff x="3029804" y="493236"/>
            <a:chExt cx="9567080" cy="6173620"/>
          </a:xfrm>
        </p:grpSpPr>
        <p:graphicFrame>
          <p:nvGraphicFramePr>
            <p:cNvPr id="25" name="Chart 24"/>
            <p:cNvGraphicFramePr/>
            <p:nvPr>
              <p:extLst>
                <p:ext uri="{D42A27DB-BD31-4B8C-83A1-F6EECF244321}">
                  <p14:modId xmlns:p14="http://schemas.microsoft.com/office/powerpoint/2010/main" val="3621729194"/>
                </p:ext>
              </p:extLst>
            </p:nvPr>
          </p:nvGraphicFramePr>
          <p:xfrm>
            <a:off x="3029804" y="493236"/>
            <a:ext cx="9567080" cy="61736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Oval 5"/>
            <p:cNvSpPr/>
            <p:nvPr/>
          </p:nvSpPr>
          <p:spPr>
            <a:xfrm>
              <a:off x="6919632" y="2630093"/>
              <a:ext cx="1881139" cy="1881139"/>
            </a:xfrm>
            <a:prstGeom prst="ellipse">
              <a:avLst/>
            </a:prstGeom>
            <a:solidFill>
              <a:srgbClr val="661C5B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SUDP</a:t>
              </a:r>
              <a:endParaRPr lang="en-US" sz="3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18095" y="4388854"/>
              <a:ext cx="13483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700" b="1" dirty="0" smtClean="0">
                  <a:solidFill>
                    <a:schemeClr val="bg1"/>
                  </a:solidFill>
                </a:rPr>
                <a:t>Political &amp; Government Timing</a:t>
              </a:r>
              <a:endParaRPr 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3686088">
              <a:off x="6555154" y="4020571"/>
              <a:ext cx="398984" cy="310378"/>
            </a:xfrm>
            <a:prstGeom prst="triangle">
              <a:avLst/>
            </a:prstGeom>
            <a:solidFill>
              <a:srgbClr val="661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81296" y="2958742"/>
              <a:ext cx="1245034" cy="643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700" b="1" dirty="0" smtClean="0">
                  <a:solidFill>
                    <a:schemeClr val="bg1"/>
                  </a:solidFill>
                </a:rPr>
                <a:t>Cultural Timing-- Passion</a:t>
              </a:r>
              <a:endParaRPr 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58405" y="1696741"/>
              <a:ext cx="1245035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700" b="1" dirty="0" smtClean="0">
                  <a:solidFill>
                    <a:schemeClr val="bg1"/>
                  </a:solidFill>
                </a:rPr>
                <a:t>Data Technology</a:t>
              </a:r>
              <a:endParaRPr 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82827" y="1116193"/>
              <a:ext cx="124503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700" b="1" dirty="0" smtClean="0">
                  <a:solidFill>
                    <a:srgbClr val="731F67"/>
                  </a:solidFill>
                </a:rPr>
                <a:t>Lessons From Pioneers</a:t>
              </a:r>
              <a:endParaRPr lang="en-US" sz="1700" b="1" dirty="0">
                <a:solidFill>
                  <a:srgbClr val="731F67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707345" y="1647440"/>
              <a:ext cx="1245035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700" b="1" dirty="0" smtClean="0">
                  <a:solidFill>
                    <a:schemeClr val="bg1"/>
                  </a:solidFill>
                </a:rPr>
                <a:t>Economic  Imperatives</a:t>
              </a:r>
              <a:endParaRPr 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276848" y="2926805"/>
              <a:ext cx="155709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700" b="1" dirty="0" smtClean="0">
                  <a:solidFill>
                    <a:schemeClr val="bg1"/>
                  </a:solidFill>
                </a:rPr>
                <a:t>Patient Empowerment</a:t>
              </a:r>
              <a:endParaRPr 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01580" y="4469733"/>
              <a:ext cx="1245035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700" b="1" dirty="0" smtClean="0">
                  <a:solidFill>
                    <a:schemeClr val="bg1"/>
                  </a:solidFill>
                </a:rPr>
                <a:t>CY Frank</a:t>
              </a:r>
              <a:endParaRPr 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 rot="6036649">
              <a:off x="6423373" y="3175331"/>
              <a:ext cx="398984" cy="31037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8266043">
              <a:off x="6810069" y="2467842"/>
              <a:ext cx="398984" cy="310378"/>
            </a:xfrm>
            <a:prstGeom prst="triangle">
              <a:avLst/>
            </a:prstGeom>
            <a:solidFill>
              <a:srgbClr val="AF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rot="10800000">
              <a:off x="7598660" y="2167086"/>
              <a:ext cx="398984" cy="310378"/>
            </a:xfrm>
            <a:prstGeom prst="triangle">
              <a:avLst/>
            </a:prstGeom>
            <a:solidFill>
              <a:srgbClr val="E59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13374156">
              <a:off x="8393374" y="2429042"/>
              <a:ext cx="398984" cy="310378"/>
            </a:xfrm>
            <a:prstGeom prst="triangle">
              <a:avLst/>
            </a:prstGeom>
            <a:solidFill>
              <a:srgbClr val="AF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15643887">
              <a:off x="8827903" y="3155839"/>
              <a:ext cx="398984" cy="31037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rot="17953500">
              <a:off x="8736006" y="4010362"/>
              <a:ext cx="398984" cy="310378"/>
            </a:xfrm>
            <a:prstGeom prst="triangle">
              <a:avLst/>
            </a:prstGeom>
            <a:solidFill>
              <a:srgbClr val="661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3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4560" y="-11976"/>
            <a:ext cx="9564687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533" y="274246"/>
            <a:ext cx="5652347" cy="5386090"/>
          </a:xfrm>
          <a:prstGeom prst="rect">
            <a:avLst/>
          </a:prstGeom>
          <a:noFill/>
          <a:ln w="57150">
            <a:solidFill>
              <a:srgbClr val="661C5B"/>
            </a:solidFill>
          </a:ln>
        </p:spPr>
        <p:txBody>
          <a:bodyPr wrap="square" lIns="252000" rIns="252000" rtlCol="0">
            <a:spAutoFit/>
          </a:bodyPr>
          <a:lstStyle/>
          <a:p>
            <a:pPr lvl="0" algn="ctr" fontAlgn="ctr"/>
            <a:r>
              <a:rPr lang="en-US" sz="3600" b="1" dirty="0">
                <a:solidFill>
                  <a:srgbClr val="822374"/>
                </a:solidFill>
                <a:latin typeface="+mj-lt"/>
              </a:rPr>
              <a:t>What </a:t>
            </a:r>
            <a:r>
              <a:rPr lang="en-US" sz="3600" b="1" dirty="0" smtClean="0">
                <a:solidFill>
                  <a:srgbClr val="822374"/>
                </a:solidFill>
                <a:latin typeface="+mj-lt"/>
              </a:rPr>
              <a:t>can you </a:t>
            </a:r>
            <a:r>
              <a:rPr lang="en-US" sz="3600" b="1" dirty="0">
                <a:solidFill>
                  <a:srgbClr val="822374"/>
                </a:solidFill>
                <a:latin typeface="+mj-lt"/>
              </a:rPr>
              <a:t>do? </a:t>
            </a:r>
          </a:p>
          <a:p>
            <a:pPr lvl="0" algn="ctr" fontAlgn="ctr"/>
            <a:endParaRPr lang="en-US" sz="2800" dirty="0" smtClean="0"/>
          </a:p>
          <a:p>
            <a:pPr marL="72000" lvl="0" algn="r" fontAlgn="ctr"/>
            <a:r>
              <a:rPr lang="en-US" sz="2800" dirty="0" smtClean="0"/>
              <a:t>Are </a:t>
            </a:r>
            <a:r>
              <a:rPr lang="en-US" sz="2800" dirty="0"/>
              <a:t>you willing to do contribute to this effort</a:t>
            </a:r>
            <a:r>
              <a:rPr lang="en-US" sz="2800" dirty="0" smtClean="0"/>
              <a:t>?</a:t>
            </a:r>
          </a:p>
          <a:p>
            <a:pPr marL="72000" lvl="0" algn="r" fontAlgn="ctr"/>
            <a:r>
              <a:rPr lang="en-US" sz="2800" dirty="0" smtClean="0"/>
              <a:t>   </a:t>
            </a:r>
            <a:endParaRPr lang="fr-CA" sz="2800" dirty="0"/>
          </a:p>
          <a:p>
            <a:pPr marL="72000" lvl="0" algn="r" fontAlgn="ctr"/>
            <a:r>
              <a:rPr lang="en-US" sz="2800" dirty="0"/>
              <a:t>What would you do differently if you had increased access to secondary use data? </a:t>
            </a:r>
            <a:endParaRPr lang="en-US" sz="2800" dirty="0" smtClean="0"/>
          </a:p>
          <a:p>
            <a:pPr marL="72000" lvl="0" algn="r" fontAlgn="ctr"/>
            <a:endParaRPr lang="fr-CA" sz="2800" dirty="0"/>
          </a:p>
          <a:p>
            <a:pPr marL="72000" lvl="0" algn="r" fontAlgn="ctr"/>
            <a:r>
              <a:rPr lang="en-US" sz="2800" dirty="0"/>
              <a:t>How will our health system and daily lives be improved by secondary use data</a:t>
            </a:r>
            <a:r>
              <a:rPr lang="en-US" sz="2800" dirty="0" smtClean="0"/>
              <a:t>?</a:t>
            </a:r>
            <a:endParaRPr lang="en-US" sz="2800" b="1" dirty="0">
              <a:solidFill>
                <a:srgbClr val="601A5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 rot="5400000">
            <a:off x="7654882" y="1931076"/>
            <a:ext cx="2714908" cy="2344147"/>
            <a:chOff x="6467676" y="2167086"/>
            <a:chExt cx="2714908" cy="2344146"/>
          </a:xfrm>
        </p:grpSpPr>
        <p:sp>
          <p:nvSpPr>
            <p:cNvPr id="6" name="Oval 5"/>
            <p:cNvSpPr/>
            <p:nvPr/>
          </p:nvSpPr>
          <p:spPr>
            <a:xfrm rot="16200000">
              <a:off x="6919633" y="2630093"/>
              <a:ext cx="1881139" cy="1881139"/>
            </a:xfrm>
            <a:prstGeom prst="ellipse">
              <a:avLst/>
            </a:prstGeom>
            <a:solidFill>
              <a:srgbClr val="661C5B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/>
                <a:t>SUDP</a:t>
              </a:r>
              <a:endParaRPr lang="en-US" sz="3200" b="1" dirty="0"/>
            </a:p>
          </p:txBody>
        </p:sp>
        <p:sp>
          <p:nvSpPr>
            <p:cNvPr id="27" name="Isosceles Triangle 26"/>
            <p:cNvSpPr/>
            <p:nvPr/>
          </p:nvSpPr>
          <p:spPr>
            <a:xfrm rot="3686088">
              <a:off x="6555154" y="4020571"/>
              <a:ext cx="398984" cy="310378"/>
            </a:xfrm>
            <a:prstGeom prst="triangle">
              <a:avLst/>
            </a:prstGeom>
            <a:solidFill>
              <a:srgbClr val="661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6036649">
              <a:off x="6423373" y="3175331"/>
              <a:ext cx="398984" cy="31037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8266043">
              <a:off x="6810069" y="2467842"/>
              <a:ext cx="398984" cy="310378"/>
            </a:xfrm>
            <a:prstGeom prst="triangle">
              <a:avLst/>
            </a:prstGeom>
            <a:solidFill>
              <a:srgbClr val="AF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rot="10800000">
              <a:off x="7598660" y="2167086"/>
              <a:ext cx="398984" cy="310378"/>
            </a:xfrm>
            <a:prstGeom prst="triangle">
              <a:avLst/>
            </a:prstGeom>
            <a:solidFill>
              <a:srgbClr val="E59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13374156">
              <a:off x="8393374" y="2429042"/>
              <a:ext cx="398984" cy="310378"/>
            </a:xfrm>
            <a:prstGeom prst="triangle">
              <a:avLst/>
            </a:prstGeom>
            <a:solidFill>
              <a:srgbClr val="AF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15643887">
              <a:off x="8827903" y="3155839"/>
              <a:ext cx="398984" cy="310378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rot="17953500">
              <a:off x="8736006" y="4010362"/>
              <a:ext cx="398984" cy="310378"/>
            </a:xfrm>
            <a:prstGeom prst="triangle">
              <a:avLst/>
            </a:prstGeom>
            <a:solidFill>
              <a:srgbClr val="661C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ight Arrow 4"/>
          <p:cNvSpPr/>
          <p:nvPr/>
        </p:nvSpPr>
        <p:spPr>
          <a:xfrm flipH="1">
            <a:off x="6675121" y="2907180"/>
            <a:ext cx="1070707" cy="368505"/>
          </a:xfrm>
          <a:prstGeom prst="rightArrow">
            <a:avLst/>
          </a:prstGeom>
          <a:solidFill>
            <a:srgbClr val="661C5B"/>
          </a:solidFill>
          <a:ln>
            <a:solidFill>
              <a:srgbClr val="661C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6366751" y="34972"/>
            <a:ext cx="5577840" cy="608147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34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" r="10515" b="11322"/>
          <a:stretch/>
        </p:blipFill>
        <p:spPr>
          <a:xfrm>
            <a:off x="3772853" y="135467"/>
            <a:ext cx="8385281" cy="6011333"/>
          </a:xfrm>
          <a:prstGeom prst="rect">
            <a:avLst/>
          </a:prstGeom>
        </p:spPr>
      </p:pic>
      <p:pic>
        <p:nvPicPr>
          <p:cNvPr id="7" name="Picture 6" descr="AB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397" y="5571533"/>
            <a:ext cx="1346273" cy="419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60630" y="131084"/>
            <a:ext cx="8519983" cy="602418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9000">
                <a:srgbClr val="FFFFFF">
                  <a:alpha val="63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7555143" y="4580868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ea typeface="ＭＳ Ｐゴシック" charset="-128"/>
              </a:rPr>
              <a:t>Primary Use Data – </a:t>
            </a:r>
            <a:r>
              <a:rPr lang="en-US" altLang="en-US" b="1" dirty="0" smtClean="0">
                <a:ea typeface="ＭＳ Ｐゴシック" charset="-128"/>
              </a:rPr>
              <a:t>Patient </a:t>
            </a:r>
            <a:r>
              <a:rPr lang="en-US" altLang="en-US" b="1" dirty="0">
                <a:ea typeface="ＭＳ Ｐゴシック" charset="-128"/>
              </a:rPr>
              <a:t>health information used to provide health services to a </a:t>
            </a:r>
            <a:r>
              <a:rPr lang="en-US" altLang="en-US" b="1" dirty="0" smtClean="0">
                <a:ea typeface="ＭＳ Ｐゴシック" charset="-128"/>
              </a:rPr>
              <a:t>patient</a:t>
            </a:r>
            <a:endParaRPr lang="en-US" altLang="en-US" b="1" dirty="0">
              <a:ea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351" y="1972199"/>
            <a:ext cx="2258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b="1" dirty="0">
                <a:ea typeface="ＭＳ Ｐゴシック" charset="-128"/>
              </a:rPr>
              <a:t>Secondary Use Data– using a patient’s information for any purpose not directly related to the care of an individual.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0053" y="5762854"/>
            <a:ext cx="32383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1100" dirty="0">
                <a:ea typeface="ＭＳ Ｐゴシック" charset="-128"/>
              </a:rPr>
              <a:t>Source: College of Physicians and Surgeons of Alberta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719924" y="2112277"/>
            <a:ext cx="2677459" cy="239730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Secondary Use Data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4804701" y="2149852"/>
            <a:ext cx="2677459" cy="239730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Primary Use Data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 rot="3770198">
            <a:off x="7337919" y="4109931"/>
            <a:ext cx="770176" cy="543863"/>
            <a:chOff x="6831195" y="1675115"/>
            <a:chExt cx="597166" cy="191392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6831195" y="1675115"/>
              <a:ext cx="225061" cy="191392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056256" y="1675115"/>
              <a:ext cx="372105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 rot="10800000" flipV="1">
            <a:off x="2446101" y="2577431"/>
            <a:ext cx="770176" cy="543863"/>
            <a:chOff x="6831195" y="1675115"/>
            <a:chExt cx="597166" cy="191392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6831195" y="1675115"/>
              <a:ext cx="225061" cy="191392"/>
            </a:xfrm>
            <a:prstGeom prst="line">
              <a:avLst/>
            </a:prstGeom>
            <a:ln>
              <a:solidFill>
                <a:srgbClr val="5D13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056256" y="1675115"/>
              <a:ext cx="372105" cy="0"/>
            </a:xfrm>
            <a:prstGeom prst="line">
              <a:avLst/>
            </a:prstGeom>
            <a:ln>
              <a:solidFill>
                <a:srgbClr val="5D137B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4000" b="1" dirty="0" smtClean="0">
                <a:solidFill>
                  <a:srgbClr val="822374"/>
                </a:solidFill>
              </a:rPr>
              <a:t>Primary &amp; Secondary Data Defined</a:t>
            </a:r>
            <a:endParaRPr lang="en-US" sz="1800" b="1" dirty="0">
              <a:solidFill>
                <a:srgbClr val="822374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16670" y="1142230"/>
            <a:ext cx="4338473" cy="4337397"/>
            <a:chOff x="1325052" y="1448064"/>
            <a:chExt cx="4082475" cy="4081463"/>
          </a:xfrm>
        </p:grpSpPr>
        <p:sp>
          <p:nvSpPr>
            <p:cNvPr id="15" name="Freeform 18"/>
            <p:cNvSpPr>
              <a:spLocks/>
            </p:cNvSpPr>
            <p:nvPr/>
          </p:nvSpPr>
          <p:spPr bwMode="gray">
            <a:xfrm>
              <a:off x="3165606" y="1448064"/>
              <a:ext cx="2241921" cy="4081463"/>
            </a:xfrm>
            <a:custGeom>
              <a:avLst/>
              <a:gdLst>
                <a:gd name="T0" fmla="*/ 2147483647 w 1420"/>
                <a:gd name="T1" fmla="*/ 2147483647 h 2580"/>
                <a:gd name="T2" fmla="*/ 2147483647 w 1420"/>
                <a:gd name="T3" fmla="*/ 2147483647 h 2580"/>
                <a:gd name="T4" fmla="*/ 2147483647 w 1420"/>
                <a:gd name="T5" fmla="*/ 2147483647 h 2580"/>
                <a:gd name="T6" fmla="*/ 2147483647 w 1420"/>
                <a:gd name="T7" fmla="*/ 2147483647 h 2580"/>
                <a:gd name="T8" fmla="*/ 2147483647 w 1420"/>
                <a:gd name="T9" fmla="*/ 2147483647 h 2580"/>
                <a:gd name="T10" fmla="*/ 2147483647 w 1420"/>
                <a:gd name="T11" fmla="*/ 2147483647 h 2580"/>
                <a:gd name="T12" fmla="*/ 2147483647 w 1420"/>
                <a:gd name="T13" fmla="*/ 2147483647 h 2580"/>
                <a:gd name="T14" fmla="*/ 2147483647 w 1420"/>
                <a:gd name="T15" fmla="*/ 2147483647 h 2580"/>
                <a:gd name="T16" fmla="*/ 2147483647 w 1420"/>
                <a:gd name="T17" fmla="*/ 2147483647 h 2580"/>
                <a:gd name="T18" fmla="*/ 2147483647 w 1420"/>
                <a:gd name="T19" fmla="*/ 2147483647 h 2580"/>
                <a:gd name="T20" fmla="*/ 2147483647 w 1420"/>
                <a:gd name="T21" fmla="*/ 2147483647 h 2580"/>
                <a:gd name="T22" fmla="*/ 2147483647 w 1420"/>
                <a:gd name="T23" fmla="*/ 2147483647 h 2580"/>
                <a:gd name="T24" fmla="*/ 2147483647 w 1420"/>
                <a:gd name="T25" fmla="*/ 2147483647 h 2580"/>
                <a:gd name="T26" fmla="*/ 2147483647 w 1420"/>
                <a:gd name="T27" fmla="*/ 2147483647 h 2580"/>
                <a:gd name="T28" fmla="*/ 2147483647 w 1420"/>
                <a:gd name="T29" fmla="*/ 2147483647 h 2580"/>
                <a:gd name="T30" fmla="*/ 2147483647 w 1420"/>
                <a:gd name="T31" fmla="*/ 2147483647 h 2580"/>
                <a:gd name="T32" fmla="*/ 2147483647 w 1420"/>
                <a:gd name="T33" fmla="*/ 2147483647 h 2580"/>
                <a:gd name="T34" fmla="*/ 2147483647 w 1420"/>
                <a:gd name="T35" fmla="*/ 2147483647 h 2580"/>
                <a:gd name="T36" fmla="*/ 2147483647 w 1420"/>
                <a:gd name="T37" fmla="*/ 2147483647 h 2580"/>
                <a:gd name="T38" fmla="*/ 2147483647 w 1420"/>
                <a:gd name="T39" fmla="*/ 2147483647 h 2580"/>
                <a:gd name="T40" fmla="*/ 2147483647 w 1420"/>
                <a:gd name="T41" fmla="*/ 2147483647 h 2580"/>
                <a:gd name="T42" fmla="*/ 2147483647 w 1420"/>
                <a:gd name="T43" fmla="*/ 2147483647 h 2580"/>
                <a:gd name="T44" fmla="*/ 2147483647 w 1420"/>
                <a:gd name="T45" fmla="*/ 2147483647 h 2580"/>
                <a:gd name="T46" fmla="*/ 2147483647 w 1420"/>
                <a:gd name="T47" fmla="*/ 2147483647 h 2580"/>
                <a:gd name="T48" fmla="*/ 2147483647 w 1420"/>
                <a:gd name="T49" fmla="*/ 2147483647 h 2580"/>
                <a:gd name="T50" fmla="*/ 2147483647 w 1420"/>
                <a:gd name="T51" fmla="*/ 0 h 2580"/>
                <a:gd name="T52" fmla="*/ 2147483647 w 1420"/>
                <a:gd name="T53" fmla="*/ 2147483647 h 2580"/>
                <a:gd name="T54" fmla="*/ 2147483647 w 1420"/>
                <a:gd name="T55" fmla="*/ 2147483647 h 2580"/>
                <a:gd name="T56" fmla="*/ 2147483647 w 1420"/>
                <a:gd name="T57" fmla="*/ 2147483647 h 2580"/>
                <a:gd name="T58" fmla="*/ 2147483647 w 1420"/>
                <a:gd name="T59" fmla="*/ 2147483647 h 2580"/>
                <a:gd name="T60" fmla="*/ 2147483647 w 1420"/>
                <a:gd name="T61" fmla="*/ 2147483647 h 2580"/>
                <a:gd name="T62" fmla="*/ 2147483647 w 1420"/>
                <a:gd name="T63" fmla="*/ 2147483647 h 2580"/>
                <a:gd name="T64" fmla="*/ 2147483647 w 1420"/>
                <a:gd name="T65" fmla="*/ 2147483647 h 2580"/>
                <a:gd name="T66" fmla="*/ 2147483647 w 1420"/>
                <a:gd name="T67" fmla="*/ 2147483647 h 2580"/>
                <a:gd name="T68" fmla="*/ 2147483647 w 1420"/>
                <a:gd name="T69" fmla="*/ 2147483647 h 2580"/>
                <a:gd name="T70" fmla="*/ 2147483647 w 1420"/>
                <a:gd name="T71" fmla="*/ 2147483647 h 2580"/>
                <a:gd name="T72" fmla="*/ 2147483647 w 1420"/>
                <a:gd name="T73" fmla="*/ 2147483647 h 2580"/>
                <a:gd name="T74" fmla="*/ 2147483647 w 1420"/>
                <a:gd name="T75" fmla="*/ 2147483647 h 2580"/>
                <a:gd name="T76" fmla="*/ 2147483647 w 1420"/>
                <a:gd name="T77" fmla="*/ 2147483647 h 2580"/>
                <a:gd name="T78" fmla="*/ 2147483647 w 1420"/>
                <a:gd name="T79" fmla="*/ 2147483647 h 2580"/>
                <a:gd name="T80" fmla="*/ 2147483647 w 1420"/>
                <a:gd name="T81" fmla="*/ 2147483647 h 2580"/>
                <a:gd name="T82" fmla="*/ 2147483647 w 1420"/>
                <a:gd name="T83" fmla="*/ 2147483647 h 2580"/>
                <a:gd name="T84" fmla="*/ 2147483647 w 1420"/>
                <a:gd name="T85" fmla="*/ 2147483647 h 2580"/>
                <a:gd name="T86" fmla="*/ 2147483647 w 1420"/>
                <a:gd name="T87" fmla="*/ 2147483647 h 2580"/>
                <a:gd name="T88" fmla="*/ 2147483647 w 1420"/>
                <a:gd name="T89" fmla="*/ 2147483647 h 2580"/>
                <a:gd name="T90" fmla="*/ 2147483647 w 1420"/>
                <a:gd name="T91" fmla="*/ 2147483647 h 2580"/>
                <a:gd name="T92" fmla="*/ 2147483647 w 1420"/>
                <a:gd name="T93" fmla="*/ 2147483647 h 2580"/>
                <a:gd name="T94" fmla="*/ 2147483647 w 1420"/>
                <a:gd name="T95" fmla="*/ 2147483647 h 2580"/>
                <a:gd name="T96" fmla="*/ 2147483647 w 1420"/>
                <a:gd name="T97" fmla="*/ 2147483647 h 25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0"/>
                <a:gd name="T148" fmla="*/ 0 h 2580"/>
                <a:gd name="T149" fmla="*/ 1420 w 1420"/>
                <a:gd name="T150" fmla="*/ 2580 h 25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0" h="2580">
                  <a:moveTo>
                    <a:pt x="0" y="2252"/>
                  </a:moveTo>
                  <a:lnTo>
                    <a:pt x="66" y="2089"/>
                  </a:lnTo>
                  <a:lnTo>
                    <a:pt x="127" y="1930"/>
                  </a:lnTo>
                  <a:lnTo>
                    <a:pt x="127" y="1929"/>
                  </a:lnTo>
                  <a:lnTo>
                    <a:pt x="129" y="1929"/>
                  </a:lnTo>
                  <a:lnTo>
                    <a:pt x="129" y="1927"/>
                  </a:lnTo>
                  <a:lnTo>
                    <a:pt x="129" y="1929"/>
                  </a:lnTo>
                  <a:lnTo>
                    <a:pt x="162" y="1927"/>
                  </a:lnTo>
                  <a:lnTo>
                    <a:pt x="194" y="1925"/>
                  </a:lnTo>
                  <a:lnTo>
                    <a:pt x="227" y="1921"/>
                  </a:lnTo>
                  <a:lnTo>
                    <a:pt x="257" y="1915"/>
                  </a:lnTo>
                  <a:lnTo>
                    <a:pt x="288" y="1908"/>
                  </a:lnTo>
                  <a:lnTo>
                    <a:pt x="319" y="1898"/>
                  </a:lnTo>
                  <a:lnTo>
                    <a:pt x="348" y="1888"/>
                  </a:lnTo>
                  <a:lnTo>
                    <a:pt x="376" y="1877"/>
                  </a:lnTo>
                  <a:lnTo>
                    <a:pt x="405" y="1863"/>
                  </a:lnTo>
                  <a:lnTo>
                    <a:pt x="434" y="1850"/>
                  </a:lnTo>
                  <a:lnTo>
                    <a:pt x="459" y="1835"/>
                  </a:lnTo>
                  <a:lnTo>
                    <a:pt x="486" y="1818"/>
                  </a:lnTo>
                  <a:lnTo>
                    <a:pt x="511" y="1800"/>
                  </a:lnTo>
                  <a:lnTo>
                    <a:pt x="536" y="1781"/>
                  </a:lnTo>
                  <a:lnTo>
                    <a:pt x="559" y="1762"/>
                  </a:lnTo>
                  <a:lnTo>
                    <a:pt x="580" y="1741"/>
                  </a:lnTo>
                  <a:lnTo>
                    <a:pt x="601" y="1718"/>
                  </a:lnTo>
                  <a:lnTo>
                    <a:pt x="622" y="1695"/>
                  </a:lnTo>
                  <a:lnTo>
                    <a:pt x="639" y="1670"/>
                  </a:lnTo>
                  <a:lnTo>
                    <a:pt x="659" y="1645"/>
                  </a:lnTo>
                  <a:lnTo>
                    <a:pt x="674" y="1620"/>
                  </a:lnTo>
                  <a:lnTo>
                    <a:pt x="689" y="1593"/>
                  </a:lnTo>
                  <a:lnTo>
                    <a:pt x="705" y="1565"/>
                  </a:lnTo>
                  <a:lnTo>
                    <a:pt x="716" y="1538"/>
                  </a:lnTo>
                  <a:lnTo>
                    <a:pt x="728" y="1509"/>
                  </a:lnTo>
                  <a:lnTo>
                    <a:pt x="739" y="1479"/>
                  </a:lnTo>
                  <a:lnTo>
                    <a:pt x="747" y="1448"/>
                  </a:lnTo>
                  <a:lnTo>
                    <a:pt x="755" y="1417"/>
                  </a:lnTo>
                  <a:lnTo>
                    <a:pt x="760" y="1387"/>
                  </a:lnTo>
                  <a:lnTo>
                    <a:pt x="764" y="1354"/>
                  </a:lnTo>
                  <a:lnTo>
                    <a:pt x="766" y="1324"/>
                  </a:lnTo>
                  <a:lnTo>
                    <a:pt x="768" y="1289"/>
                  </a:lnTo>
                  <a:lnTo>
                    <a:pt x="766" y="1256"/>
                  </a:lnTo>
                  <a:lnTo>
                    <a:pt x="764" y="1224"/>
                  </a:lnTo>
                  <a:lnTo>
                    <a:pt x="760" y="1193"/>
                  </a:lnTo>
                  <a:lnTo>
                    <a:pt x="755" y="1161"/>
                  </a:lnTo>
                  <a:lnTo>
                    <a:pt x="747" y="1130"/>
                  </a:lnTo>
                  <a:lnTo>
                    <a:pt x="739" y="1101"/>
                  </a:lnTo>
                  <a:lnTo>
                    <a:pt x="728" y="1071"/>
                  </a:lnTo>
                  <a:lnTo>
                    <a:pt x="716" y="1042"/>
                  </a:lnTo>
                  <a:lnTo>
                    <a:pt x="705" y="1013"/>
                  </a:lnTo>
                  <a:lnTo>
                    <a:pt x="689" y="987"/>
                  </a:lnTo>
                  <a:lnTo>
                    <a:pt x="674" y="960"/>
                  </a:lnTo>
                  <a:lnTo>
                    <a:pt x="659" y="933"/>
                  </a:lnTo>
                  <a:lnTo>
                    <a:pt x="639" y="908"/>
                  </a:lnTo>
                  <a:lnTo>
                    <a:pt x="620" y="885"/>
                  </a:lnTo>
                  <a:lnTo>
                    <a:pt x="601" y="862"/>
                  </a:lnTo>
                  <a:lnTo>
                    <a:pt x="580" y="839"/>
                  </a:lnTo>
                  <a:lnTo>
                    <a:pt x="557" y="818"/>
                  </a:lnTo>
                  <a:lnTo>
                    <a:pt x="534" y="799"/>
                  </a:lnTo>
                  <a:lnTo>
                    <a:pt x="511" y="780"/>
                  </a:lnTo>
                  <a:lnTo>
                    <a:pt x="486" y="761"/>
                  </a:lnTo>
                  <a:lnTo>
                    <a:pt x="459" y="745"/>
                  </a:lnTo>
                  <a:lnTo>
                    <a:pt x="432" y="730"/>
                  </a:lnTo>
                  <a:lnTo>
                    <a:pt x="405" y="715"/>
                  </a:lnTo>
                  <a:lnTo>
                    <a:pt x="376" y="703"/>
                  </a:lnTo>
                  <a:lnTo>
                    <a:pt x="348" y="692"/>
                  </a:lnTo>
                  <a:lnTo>
                    <a:pt x="317" y="680"/>
                  </a:lnTo>
                  <a:lnTo>
                    <a:pt x="288" y="672"/>
                  </a:lnTo>
                  <a:lnTo>
                    <a:pt x="256" y="665"/>
                  </a:lnTo>
                  <a:lnTo>
                    <a:pt x="225" y="659"/>
                  </a:lnTo>
                  <a:lnTo>
                    <a:pt x="192" y="655"/>
                  </a:lnTo>
                  <a:lnTo>
                    <a:pt x="162" y="653"/>
                  </a:lnTo>
                  <a:lnTo>
                    <a:pt x="127" y="651"/>
                  </a:lnTo>
                  <a:lnTo>
                    <a:pt x="127" y="650"/>
                  </a:lnTo>
                  <a:lnTo>
                    <a:pt x="190" y="491"/>
                  </a:lnTo>
                  <a:lnTo>
                    <a:pt x="256" y="328"/>
                  </a:lnTo>
                  <a:lnTo>
                    <a:pt x="190" y="163"/>
                  </a:lnTo>
                  <a:lnTo>
                    <a:pt x="127" y="4"/>
                  </a:lnTo>
                  <a:lnTo>
                    <a:pt x="127" y="0"/>
                  </a:lnTo>
                  <a:lnTo>
                    <a:pt x="194" y="2"/>
                  </a:lnTo>
                  <a:lnTo>
                    <a:pt x="259" y="6"/>
                  </a:lnTo>
                  <a:lnTo>
                    <a:pt x="325" y="16"/>
                  </a:lnTo>
                  <a:lnTo>
                    <a:pt x="388" y="27"/>
                  </a:lnTo>
                  <a:lnTo>
                    <a:pt x="449" y="41"/>
                  </a:lnTo>
                  <a:lnTo>
                    <a:pt x="511" y="58"/>
                  </a:lnTo>
                  <a:lnTo>
                    <a:pt x="572" y="79"/>
                  </a:lnTo>
                  <a:lnTo>
                    <a:pt x="630" y="102"/>
                  </a:lnTo>
                  <a:lnTo>
                    <a:pt x="687" y="129"/>
                  </a:lnTo>
                  <a:lnTo>
                    <a:pt x="743" y="155"/>
                  </a:lnTo>
                  <a:lnTo>
                    <a:pt x="797" y="188"/>
                  </a:lnTo>
                  <a:lnTo>
                    <a:pt x="850" y="221"/>
                  </a:lnTo>
                  <a:lnTo>
                    <a:pt x="900" y="257"/>
                  </a:lnTo>
                  <a:lnTo>
                    <a:pt x="948" y="295"/>
                  </a:lnTo>
                  <a:lnTo>
                    <a:pt x="996" y="335"/>
                  </a:lnTo>
                  <a:lnTo>
                    <a:pt x="1040" y="380"/>
                  </a:lnTo>
                  <a:lnTo>
                    <a:pt x="1085" y="424"/>
                  </a:lnTo>
                  <a:lnTo>
                    <a:pt x="1125" y="470"/>
                  </a:lnTo>
                  <a:lnTo>
                    <a:pt x="1163" y="519"/>
                  </a:lnTo>
                  <a:lnTo>
                    <a:pt x="1200" y="569"/>
                  </a:lnTo>
                  <a:lnTo>
                    <a:pt x="1232" y="623"/>
                  </a:lnTo>
                  <a:lnTo>
                    <a:pt x="1265" y="676"/>
                  </a:lnTo>
                  <a:lnTo>
                    <a:pt x="1292" y="732"/>
                  </a:lnTo>
                  <a:lnTo>
                    <a:pt x="1319" y="789"/>
                  </a:lnTo>
                  <a:lnTo>
                    <a:pt x="1342" y="847"/>
                  </a:lnTo>
                  <a:lnTo>
                    <a:pt x="1363" y="908"/>
                  </a:lnTo>
                  <a:lnTo>
                    <a:pt x="1380" y="967"/>
                  </a:lnTo>
                  <a:lnTo>
                    <a:pt x="1394" y="1031"/>
                  </a:lnTo>
                  <a:lnTo>
                    <a:pt x="1405" y="1094"/>
                  </a:lnTo>
                  <a:lnTo>
                    <a:pt x="1415" y="1159"/>
                  </a:lnTo>
                  <a:lnTo>
                    <a:pt x="1418" y="1224"/>
                  </a:lnTo>
                  <a:lnTo>
                    <a:pt x="1420" y="1289"/>
                  </a:lnTo>
                  <a:lnTo>
                    <a:pt x="1418" y="1356"/>
                  </a:lnTo>
                  <a:lnTo>
                    <a:pt x="1415" y="1421"/>
                  </a:lnTo>
                  <a:lnTo>
                    <a:pt x="1405" y="1486"/>
                  </a:lnTo>
                  <a:lnTo>
                    <a:pt x="1394" y="1549"/>
                  </a:lnTo>
                  <a:lnTo>
                    <a:pt x="1380" y="1611"/>
                  </a:lnTo>
                  <a:lnTo>
                    <a:pt x="1363" y="1672"/>
                  </a:lnTo>
                  <a:lnTo>
                    <a:pt x="1342" y="1731"/>
                  </a:lnTo>
                  <a:lnTo>
                    <a:pt x="1319" y="1791"/>
                  </a:lnTo>
                  <a:lnTo>
                    <a:pt x="1294" y="1848"/>
                  </a:lnTo>
                  <a:lnTo>
                    <a:pt x="1265" y="1904"/>
                  </a:lnTo>
                  <a:lnTo>
                    <a:pt x="1232" y="1957"/>
                  </a:lnTo>
                  <a:lnTo>
                    <a:pt x="1200" y="2009"/>
                  </a:lnTo>
                  <a:lnTo>
                    <a:pt x="1163" y="2061"/>
                  </a:lnTo>
                  <a:lnTo>
                    <a:pt x="1125" y="2109"/>
                  </a:lnTo>
                  <a:lnTo>
                    <a:pt x="1085" y="2156"/>
                  </a:lnTo>
                  <a:lnTo>
                    <a:pt x="1042" y="2200"/>
                  </a:lnTo>
                  <a:lnTo>
                    <a:pt x="996" y="2243"/>
                  </a:lnTo>
                  <a:lnTo>
                    <a:pt x="950" y="2283"/>
                  </a:lnTo>
                  <a:lnTo>
                    <a:pt x="900" y="2323"/>
                  </a:lnTo>
                  <a:lnTo>
                    <a:pt x="850" y="2357"/>
                  </a:lnTo>
                  <a:lnTo>
                    <a:pt x="799" y="2392"/>
                  </a:lnTo>
                  <a:lnTo>
                    <a:pt x="745" y="2423"/>
                  </a:lnTo>
                  <a:lnTo>
                    <a:pt x="689" y="2451"/>
                  </a:lnTo>
                  <a:lnTo>
                    <a:pt x="632" y="2478"/>
                  </a:lnTo>
                  <a:lnTo>
                    <a:pt x="572" y="2501"/>
                  </a:lnTo>
                  <a:lnTo>
                    <a:pt x="513" y="2520"/>
                  </a:lnTo>
                  <a:lnTo>
                    <a:pt x="451" y="2537"/>
                  </a:lnTo>
                  <a:lnTo>
                    <a:pt x="390" y="2553"/>
                  </a:lnTo>
                  <a:lnTo>
                    <a:pt x="327" y="2564"/>
                  </a:lnTo>
                  <a:lnTo>
                    <a:pt x="261" y="2572"/>
                  </a:lnTo>
                  <a:lnTo>
                    <a:pt x="196" y="2578"/>
                  </a:lnTo>
                  <a:lnTo>
                    <a:pt x="129" y="2580"/>
                  </a:lnTo>
                  <a:lnTo>
                    <a:pt x="127" y="2580"/>
                  </a:lnTo>
                  <a:lnTo>
                    <a:pt x="127" y="2576"/>
                  </a:lnTo>
                  <a:lnTo>
                    <a:pt x="66" y="2417"/>
                  </a:lnTo>
                  <a:lnTo>
                    <a:pt x="0" y="2252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 lIns="91394" tIns="45696" rIns="91394" bIns="45696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3366"/>
                </a:solidFill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gray">
            <a:xfrm>
              <a:off x="1325052" y="1448064"/>
              <a:ext cx="2241921" cy="4081463"/>
            </a:xfrm>
            <a:custGeom>
              <a:avLst/>
              <a:gdLst>
                <a:gd name="T0" fmla="*/ 2147483647 w 1420"/>
                <a:gd name="T1" fmla="*/ 2147483647 h 2580"/>
                <a:gd name="T2" fmla="*/ 2147483647 w 1420"/>
                <a:gd name="T3" fmla="*/ 2147483647 h 2580"/>
                <a:gd name="T4" fmla="*/ 2147483647 w 1420"/>
                <a:gd name="T5" fmla="*/ 2147483647 h 2580"/>
                <a:gd name="T6" fmla="*/ 2147483647 w 1420"/>
                <a:gd name="T7" fmla="*/ 2147483647 h 2580"/>
                <a:gd name="T8" fmla="*/ 2147483647 w 1420"/>
                <a:gd name="T9" fmla="*/ 2147483647 h 2580"/>
                <a:gd name="T10" fmla="*/ 2147483647 w 1420"/>
                <a:gd name="T11" fmla="*/ 2147483647 h 2580"/>
                <a:gd name="T12" fmla="*/ 2147483647 w 1420"/>
                <a:gd name="T13" fmla="*/ 2147483647 h 2580"/>
                <a:gd name="T14" fmla="*/ 2147483647 w 1420"/>
                <a:gd name="T15" fmla="*/ 2147483647 h 2580"/>
                <a:gd name="T16" fmla="*/ 2147483647 w 1420"/>
                <a:gd name="T17" fmla="*/ 2147483647 h 2580"/>
                <a:gd name="T18" fmla="*/ 2147483647 w 1420"/>
                <a:gd name="T19" fmla="*/ 2147483647 h 2580"/>
                <a:gd name="T20" fmla="*/ 2147483647 w 1420"/>
                <a:gd name="T21" fmla="*/ 2147483647 h 2580"/>
                <a:gd name="T22" fmla="*/ 2147483647 w 1420"/>
                <a:gd name="T23" fmla="*/ 2147483647 h 2580"/>
                <a:gd name="T24" fmla="*/ 2147483647 w 1420"/>
                <a:gd name="T25" fmla="*/ 2147483647 h 2580"/>
                <a:gd name="T26" fmla="*/ 2147483647 w 1420"/>
                <a:gd name="T27" fmla="*/ 2147483647 h 2580"/>
                <a:gd name="T28" fmla="*/ 2147483647 w 1420"/>
                <a:gd name="T29" fmla="*/ 2147483647 h 2580"/>
                <a:gd name="T30" fmla="*/ 2147483647 w 1420"/>
                <a:gd name="T31" fmla="*/ 2147483647 h 2580"/>
                <a:gd name="T32" fmla="*/ 2147483647 w 1420"/>
                <a:gd name="T33" fmla="*/ 2147483647 h 2580"/>
                <a:gd name="T34" fmla="*/ 2147483647 w 1420"/>
                <a:gd name="T35" fmla="*/ 2147483647 h 2580"/>
                <a:gd name="T36" fmla="*/ 2147483647 w 1420"/>
                <a:gd name="T37" fmla="*/ 2147483647 h 2580"/>
                <a:gd name="T38" fmla="*/ 2147483647 w 1420"/>
                <a:gd name="T39" fmla="*/ 2147483647 h 2580"/>
                <a:gd name="T40" fmla="*/ 2147483647 w 1420"/>
                <a:gd name="T41" fmla="*/ 2147483647 h 2580"/>
                <a:gd name="T42" fmla="*/ 2147483647 w 1420"/>
                <a:gd name="T43" fmla="*/ 2147483647 h 2580"/>
                <a:gd name="T44" fmla="*/ 2147483647 w 1420"/>
                <a:gd name="T45" fmla="*/ 2147483647 h 2580"/>
                <a:gd name="T46" fmla="*/ 2147483647 w 1420"/>
                <a:gd name="T47" fmla="*/ 2147483647 h 2580"/>
                <a:gd name="T48" fmla="*/ 2147483647 w 1420"/>
                <a:gd name="T49" fmla="*/ 2147483647 h 2580"/>
                <a:gd name="T50" fmla="*/ 2147483647 w 1420"/>
                <a:gd name="T51" fmla="*/ 2147483647 h 2580"/>
                <a:gd name="T52" fmla="*/ 2147483647 w 1420"/>
                <a:gd name="T53" fmla="*/ 2147483647 h 2580"/>
                <a:gd name="T54" fmla="*/ 2147483647 w 1420"/>
                <a:gd name="T55" fmla="*/ 2147483647 h 2580"/>
                <a:gd name="T56" fmla="*/ 2147483647 w 1420"/>
                <a:gd name="T57" fmla="*/ 2147483647 h 2580"/>
                <a:gd name="T58" fmla="*/ 2147483647 w 1420"/>
                <a:gd name="T59" fmla="*/ 2147483647 h 2580"/>
                <a:gd name="T60" fmla="*/ 2147483647 w 1420"/>
                <a:gd name="T61" fmla="*/ 2147483647 h 2580"/>
                <a:gd name="T62" fmla="*/ 2147483647 w 1420"/>
                <a:gd name="T63" fmla="*/ 2147483647 h 2580"/>
                <a:gd name="T64" fmla="*/ 2147483647 w 1420"/>
                <a:gd name="T65" fmla="*/ 2147483647 h 2580"/>
                <a:gd name="T66" fmla="*/ 2147483647 w 1420"/>
                <a:gd name="T67" fmla="*/ 2147483647 h 2580"/>
                <a:gd name="T68" fmla="*/ 2147483647 w 1420"/>
                <a:gd name="T69" fmla="*/ 2147483647 h 2580"/>
                <a:gd name="T70" fmla="*/ 2147483647 w 1420"/>
                <a:gd name="T71" fmla="*/ 2147483647 h 2580"/>
                <a:gd name="T72" fmla="*/ 2147483647 w 1420"/>
                <a:gd name="T73" fmla="*/ 2147483647 h 2580"/>
                <a:gd name="T74" fmla="*/ 2147483647 w 1420"/>
                <a:gd name="T75" fmla="*/ 2147483647 h 2580"/>
                <a:gd name="T76" fmla="*/ 2147483647 w 1420"/>
                <a:gd name="T77" fmla="*/ 2147483647 h 2580"/>
                <a:gd name="T78" fmla="*/ 2147483647 w 1420"/>
                <a:gd name="T79" fmla="*/ 2147483647 h 2580"/>
                <a:gd name="T80" fmla="*/ 2147483647 w 1420"/>
                <a:gd name="T81" fmla="*/ 2147483647 h 2580"/>
                <a:gd name="T82" fmla="*/ 2147483647 w 1420"/>
                <a:gd name="T83" fmla="*/ 2147483647 h 2580"/>
                <a:gd name="T84" fmla="*/ 2147483647 w 1420"/>
                <a:gd name="T85" fmla="*/ 2147483647 h 2580"/>
                <a:gd name="T86" fmla="*/ 2147483647 w 1420"/>
                <a:gd name="T87" fmla="*/ 2147483647 h 2580"/>
                <a:gd name="T88" fmla="*/ 2147483647 w 1420"/>
                <a:gd name="T89" fmla="*/ 2147483647 h 2580"/>
                <a:gd name="T90" fmla="*/ 2147483647 w 1420"/>
                <a:gd name="T91" fmla="*/ 2147483647 h 2580"/>
                <a:gd name="T92" fmla="*/ 2147483647 w 1420"/>
                <a:gd name="T93" fmla="*/ 2147483647 h 2580"/>
                <a:gd name="T94" fmla="*/ 2147483647 w 1420"/>
                <a:gd name="T95" fmla="*/ 0 h 2580"/>
                <a:gd name="T96" fmla="*/ 2147483647 w 1420"/>
                <a:gd name="T97" fmla="*/ 2147483647 h 25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20"/>
                <a:gd name="T148" fmla="*/ 0 h 2580"/>
                <a:gd name="T149" fmla="*/ 1420 w 1420"/>
                <a:gd name="T150" fmla="*/ 2580 h 25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20" h="2580">
                  <a:moveTo>
                    <a:pt x="1420" y="328"/>
                  </a:moveTo>
                  <a:lnTo>
                    <a:pt x="1354" y="491"/>
                  </a:lnTo>
                  <a:lnTo>
                    <a:pt x="1293" y="650"/>
                  </a:lnTo>
                  <a:lnTo>
                    <a:pt x="1293" y="651"/>
                  </a:lnTo>
                  <a:lnTo>
                    <a:pt x="1291" y="651"/>
                  </a:lnTo>
                  <a:lnTo>
                    <a:pt x="1291" y="653"/>
                  </a:lnTo>
                  <a:lnTo>
                    <a:pt x="1258" y="653"/>
                  </a:lnTo>
                  <a:lnTo>
                    <a:pt x="1226" y="655"/>
                  </a:lnTo>
                  <a:lnTo>
                    <a:pt x="1193" y="659"/>
                  </a:lnTo>
                  <a:lnTo>
                    <a:pt x="1163" y="665"/>
                  </a:lnTo>
                  <a:lnTo>
                    <a:pt x="1132" y="672"/>
                  </a:lnTo>
                  <a:lnTo>
                    <a:pt x="1101" y="682"/>
                  </a:lnTo>
                  <a:lnTo>
                    <a:pt x="1072" y="692"/>
                  </a:lnTo>
                  <a:lnTo>
                    <a:pt x="1044" y="703"/>
                  </a:lnTo>
                  <a:lnTo>
                    <a:pt x="1015" y="717"/>
                  </a:lnTo>
                  <a:lnTo>
                    <a:pt x="986" y="730"/>
                  </a:lnTo>
                  <a:lnTo>
                    <a:pt x="961" y="745"/>
                  </a:lnTo>
                  <a:lnTo>
                    <a:pt x="934" y="762"/>
                  </a:lnTo>
                  <a:lnTo>
                    <a:pt x="909" y="780"/>
                  </a:lnTo>
                  <a:lnTo>
                    <a:pt x="884" y="799"/>
                  </a:lnTo>
                  <a:lnTo>
                    <a:pt x="861" y="820"/>
                  </a:lnTo>
                  <a:lnTo>
                    <a:pt x="840" y="841"/>
                  </a:lnTo>
                  <a:lnTo>
                    <a:pt x="819" y="862"/>
                  </a:lnTo>
                  <a:lnTo>
                    <a:pt x="798" y="885"/>
                  </a:lnTo>
                  <a:lnTo>
                    <a:pt x="781" y="910"/>
                  </a:lnTo>
                  <a:lnTo>
                    <a:pt x="761" y="935"/>
                  </a:lnTo>
                  <a:lnTo>
                    <a:pt x="746" y="960"/>
                  </a:lnTo>
                  <a:lnTo>
                    <a:pt x="731" y="987"/>
                  </a:lnTo>
                  <a:lnTo>
                    <a:pt x="715" y="1015"/>
                  </a:lnTo>
                  <a:lnTo>
                    <a:pt x="704" y="1042"/>
                  </a:lnTo>
                  <a:lnTo>
                    <a:pt x="692" y="1071"/>
                  </a:lnTo>
                  <a:lnTo>
                    <a:pt x="681" y="1101"/>
                  </a:lnTo>
                  <a:lnTo>
                    <a:pt x="673" y="1132"/>
                  </a:lnTo>
                  <a:lnTo>
                    <a:pt x="665" y="1163"/>
                  </a:lnTo>
                  <a:lnTo>
                    <a:pt x="660" y="1193"/>
                  </a:lnTo>
                  <a:lnTo>
                    <a:pt x="656" y="1226"/>
                  </a:lnTo>
                  <a:lnTo>
                    <a:pt x="654" y="1258"/>
                  </a:lnTo>
                  <a:lnTo>
                    <a:pt x="652" y="1291"/>
                  </a:lnTo>
                  <a:lnTo>
                    <a:pt x="654" y="1324"/>
                  </a:lnTo>
                  <a:lnTo>
                    <a:pt x="656" y="1356"/>
                  </a:lnTo>
                  <a:lnTo>
                    <a:pt x="660" y="1387"/>
                  </a:lnTo>
                  <a:lnTo>
                    <a:pt x="665" y="1419"/>
                  </a:lnTo>
                  <a:lnTo>
                    <a:pt x="673" y="1450"/>
                  </a:lnTo>
                  <a:lnTo>
                    <a:pt x="681" y="1481"/>
                  </a:lnTo>
                  <a:lnTo>
                    <a:pt x="692" y="1509"/>
                  </a:lnTo>
                  <a:lnTo>
                    <a:pt x="704" y="1538"/>
                  </a:lnTo>
                  <a:lnTo>
                    <a:pt x="715" y="1567"/>
                  </a:lnTo>
                  <a:lnTo>
                    <a:pt x="731" y="1593"/>
                  </a:lnTo>
                  <a:lnTo>
                    <a:pt x="746" y="1620"/>
                  </a:lnTo>
                  <a:lnTo>
                    <a:pt x="761" y="1647"/>
                  </a:lnTo>
                  <a:lnTo>
                    <a:pt x="781" y="1672"/>
                  </a:lnTo>
                  <a:lnTo>
                    <a:pt x="800" y="1695"/>
                  </a:lnTo>
                  <a:lnTo>
                    <a:pt x="819" y="1718"/>
                  </a:lnTo>
                  <a:lnTo>
                    <a:pt x="840" y="1741"/>
                  </a:lnTo>
                  <a:lnTo>
                    <a:pt x="863" y="1762"/>
                  </a:lnTo>
                  <a:lnTo>
                    <a:pt x="886" y="1783"/>
                  </a:lnTo>
                  <a:lnTo>
                    <a:pt x="909" y="1800"/>
                  </a:lnTo>
                  <a:lnTo>
                    <a:pt x="934" y="1819"/>
                  </a:lnTo>
                  <a:lnTo>
                    <a:pt x="961" y="1835"/>
                  </a:lnTo>
                  <a:lnTo>
                    <a:pt x="988" y="1850"/>
                  </a:lnTo>
                  <a:lnTo>
                    <a:pt x="1015" y="1865"/>
                  </a:lnTo>
                  <a:lnTo>
                    <a:pt x="1044" y="1879"/>
                  </a:lnTo>
                  <a:lnTo>
                    <a:pt x="1072" y="1888"/>
                  </a:lnTo>
                  <a:lnTo>
                    <a:pt x="1103" y="1900"/>
                  </a:lnTo>
                  <a:lnTo>
                    <a:pt x="1132" y="1908"/>
                  </a:lnTo>
                  <a:lnTo>
                    <a:pt x="1164" y="1915"/>
                  </a:lnTo>
                  <a:lnTo>
                    <a:pt x="1195" y="1921"/>
                  </a:lnTo>
                  <a:lnTo>
                    <a:pt x="1228" y="1925"/>
                  </a:lnTo>
                  <a:lnTo>
                    <a:pt x="1258" y="1927"/>
                  </a:lnTo>
                  <a:lnTo>
                    <a:pt x="1293" y="1929"/>
                  </a:lnTo>
                  <a:lnTo>
                    <a:pt x="1293" y="1930"/>
                  </a:lnTo>
                  <a:lnTo>
                    <a:pt x="1230" y="2089"/>
                  </a:lnTo>
                  <a:lnTo>
                    <a:pt x="1164" y="2252"/>
                  </a:lnTo>
                  <a:lnTo>
                    <a:pt x="1230" y="2417"/>
                  </a:lnTo>
                  <a:lnTo>
                    <a:pt x="1293" y="2576"/>
                  </a:lnTo>
                  <a:lnTo>
                    <a:pt x="1293" y="2580"/>
                  </a:lnTo>
                  <a:lnTo>
                    <a:pt x="1226" y="2578"/>
                  </a:lnTo>
                  <a:lnTo>
                    <a:pt x="1161" y="2574"/>
                  </a:lnTo>
                  <a:lnTo>
                    <a:pt x="1095" y="2564"/>
                  </a:lnTo>
                  <a:lnTo>
                    <a:pt x="1032" y="2553"/>
                  </a:lnTo>
                  <a:lnTo>
                    <a:pt x="971" y="2539"/>
                  </a:lnTo>
                  <a:lnTo>
                    <a:pt x="909" y="2522"/>
                  </a:lnTo>
                  <a:lnTo>
                    <a:pt x="848" y="2501"/>
                  </a:lnTo>
                  <a:lnTo>
                    <a:pt x="790" y="2478"/>
                  </a:lnTo>
                  <a:lnTo>
                    <a:pt x="733" y="2453"/>
                  </a:lnTo>
                  <a:lnTo>
                    <a:pt x="677" y="2425"/>
                  </a:lnTo>
                  <a:lnTo>
                    <a:pt x="623" y="2392"/>
                  </a:lnTo>
                  <a:lnTo>
                    <a:pt x="570" y="2359"/>
                  </a:lnTo>
                  <a:lnTo>
                    <a:pt x="520" y="2323"/>
                  </a:lnTo>
                  <a:lnTo>
                    <a:pt x="472" y="2285"/>
                  </a:lnTo>
                  <a:lnTo>
                    <a:pt x="424" y="2245"/>
                  </a:lnTo>
                  <a:lnTo>
                    <a:pt x="380" y="2200"/>
                  </a:lnTo>
                  <a:lnTo>
                    <a:pt x="335" y="2156"/>
                  </a:lnTo>
                  <a:lnTo>
                    <a:pt x="295" y="2110"/>
                  </a:lnTo>
                  <a:lnTo>
                    <a:pt x="257" y="2061"/>
                  </a:lnTo>
                  <a:lnTo>
                    <a:pt x="220" y="2011"/>
                  </a:lnTo>
                  <a:lnTo>
                    <a:pt x="188" y="1957"/>
                  </a:lnTo>
                  <a:lnTo>
                    <a:pt x="155" y="1904"/>
                  </a:lnTo>
                  <a:lnTo>
                    <a:pt x="128" y="1848"/>
                  </a:lnTo>
                  <a:lnTo>
                    <a:pt x="101" y="1791"/>
                  </a:lnTo>
                  <a:lnTo>
                    <a:pt x="78" y="1733"/>
                  </a:lnTo>
                  <a:lnTo>
                    <a:pt x="57" y="1674"/>
                  </a:lnTo>
                  <a:lnTo>
                    <a:pt x="40" y="1613"/>
                  </a:lnTo>
                  <a:lnTo>
                    <a:pt x="26" y="1549"/>
                  </a:lnTo>
                  <a:lnTo>
                    <a:pt x="15" y="1486"/>
                  </a:lnTo>
                  <a:lnTo>
                    <a:pt x="5" y="1421"/>
                  </a:lnTo>
                  <a:lnTo>
                    <a:pt x="2" y="1356"/>
                  </a:lnTo>
                  <a:lnTo>
                    <a:pt x="0" y="1291"/>
                  </a:lnTo>
                  <a:lnTo>
                    <a:pt x="2" y="1224"/>
                  </a:lnTo>
                  <a:lnTo>
                    <a:pt x="5" y="1159"/>
                  </a:lnTo>
                  <a:lnTo>
                    <a:pt x="15" y="1094"/>
                  </a:lnTo>
                  <a:lnTo>
                    <a:pt x="26" y="1031"/>
                  </a:lnTo>
                  <a:lnTo>
                    <a:pt x="40" y="969"/>
                  </a:lnTo>
                  <a:lnTo>
                    <a:pt x="57" y="908"/>
                  </a:lnTo>
                  <a:lnTo>
                    <a:pt x="78" y="849"/>
                  </a:lnTo>
                  <a:lnTo>
                    <a:pt x="101" y="789"/>
                  </a:lnTo>
                  <a:lnTo>
                    <a:pt x="126" y="732"/>
                  </a:lnTo>
                  <a:lnTo>
                    <a:pt x="155" y="676"/>
                  </a:lnTo>
                  <a:lnTo>
                    <a:pt x="188" y="623"/>
                  </a:lnTo>
                  <a:lnTo>
                    <a:pt x="220" y="571"/>
                  </a:lnTo>
                  <a:lnTo>
                    <a:pt x="257" y="519"/>
                  </a:lnTo>
                  <a:lnTo>
                    <a:pt x="295" y="471"/>
                  </a:lnTo>
                  <a:lnTo>
                    <a:pt x="335" y="424"/>
                  </a:lnTo>
                  <a:lnTo>
                    <a:pt x="378" y="380"/>
                  </a:lnTo>
                  <a:lnTo>
                    <a:pt x="424" y="337"/>
                  </a:lnTo>
                  <a:lnTo>
                    <a:pt x="470" y="297"/>
                  </a:lnTo>
                  <a:lnTo>
                    <a:pt x="520" y="259"/>
                  </a:lnTo>
                  <a:lnTo>
                    <a:pt x="570" y="223"/>
                  </a:lnTo>
                  <a:lnTo>
                    <a:pt x="621" y="188"/>
                  </a:lnTo>
                  <a:lnTo>
                    <a:pt x="675" y="157"/>
                  </a:lnTo>
                  <a:lnTo>
                    <a:pt x="731" y="129"/>
                  </a:lnTo>
                  <a:lnTo>
                    <a:pt x="788" y="102"/>
                  </a:lnTo>
                  <a:lnTo>
                    <a:pt x="848" y="79"/>
                  </a:lnTo>
                  <a:lnTo>
                    <a:pt x="907" y="60"/>
                  </a:lnTo>
                  <a:lnTo>
                    <a:pt x="969" y="43"/>
                  </a:lnTo>
                  <a:lnTo>
                    <a:pt x="1030" y="27"/>
                  </a:lnTo>
                  <a:lnTo>
                    <a:pt x="1093" y="16"/>
                  </a:lnTo>
                  <a:lnTo>
                    <a:pt x="1159" y="8"/>
                  </a:lnTo>
                  <a:lnTo>
                    <a:pt x="1224" y="2"/>
                  </a:lnTo>
                  <a:lnTo>
                    <a:pt x="1291" y="0"/>
                  </a:lnTo>
                  <a:lnTo>
                    <a:pt x="1293" y="0"/>
                  </a:lnTo>
                  <a:lnTo>
                    <a:pt x="1293" y="4"/>
                  </a:lnTo>
                  <a:lnTo>
                    <a:pt x="1354" y="163"/>
                  </a:lnTo>
                  <a:lnTo>
                    <a:pt x="1420" y="328"/>
                  </a:lnTo>
                </a:path>
              </a:pathLst>
            </a:custGeom>
            <a:solidFill>
              <a:srgbClr val="601A56"/>
            </a:solid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 lIns="91394" tIns="45696" rIns="91394" bIns="45696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3366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 rot="16200000">
            <a:off x="3605368" y="2160501"/>
            <a:ext cx="2677459" cy="23954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Secondary Use Data</a:t>
            </a:r>
          </a:p>
        </p:txBody>
      </p:sp>
      <p:sp>
        <p:nvSpPr>
          <p:cNvPr id="29" name="TextBox 28"/>
          <p:cNvSpPr txBox="1"/>
          <p:nvPr/>
        </p:nvSpPr>
        <p:spPr>
          <a:xfrm rot="5400000">
            <a:off x="4450483" y="2198076"/>
            <a:ext cx="2677459" cy="23954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Primary Use Data</a:t>
            </a:r>
          </a:p>
        </p:txBody>
      </p:sp>
    </p:spTree>
    <p:extLst>
      <p:ext uri="{BB962C8B-B14F-4D97-AF65-F5344CB8AC3E}">
        <p14:creationId xmlns:p14="http://schemas.microsoft.com/office/powerpoint/2010/main" val="268452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01" y="4809561"/>
            <a:ext cx="3664671" cy="206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27703" r="8714" b="12917"/>
          <a:stretch/>
        </p:blipFill>
        <p:spPr bwMode="auto">
          <a:xfrm>
            <a:off x="8343302" y="103519"/>
            <a:ext cx="3710697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39008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72579"/>
                </a:solidFill>
              </a:rPr>
              <a:t>What’s the take away and scope of the opportunity for Alberta?</a:t>
            </a:r>
            <a:endParaRPr lang="en-US" sz="4000" b="1" dirty="0">
              <a:solidFill>
                <a:srgbClr val="87257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0538" y="2078201"/>
            <a:ext cx="11019367" cy="3659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“</a:t>
            </a:r>
            <a:r>
              <a:rPr lang="en-US" sz="2200" b="1" dirty="0" smtClean="0"/>
              <a:t>Alberta </a:t>
            </a:r>
            <a:r>
              <a:rPr lang="en-US" sz="2200" b="1" dirty="0"/>
              <a:t>is just a few inches away from being able to leapfrog every healthcare system in the world; all the right pieces to the puzzle are </a:t>
            </a:r>
            <a:r>
              <a:rPr lang="en-US" sz="2200" b="1" dirty="0" smtClean="0"/>
              <a:t>available.  The </a:t>
            </a:r>
            <a:r>
              <a:rPr lang="en-US" sz="2200" b="1" dirty="0"/>
              <a:t>pieces just need to be organized</a:t>
            </a:r>
            <a:r>
              <a:rPr lang="en-US" sz="2200" b="1" dirty="0" smtClean="0"/>
              <a:t>.”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Dale Sanders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200" dirty="0" smtClean="0"/>
              <a:t>“</a:t>
            </a:r>
            <a:r>
              <a:rPr lang="en-US" sz="2200" b="1" dirty="0" smtClean="0"/>
              <a:t>Health can generate major economic value – if the healthiest province – a magnet for business of all kinds; many industries related to health; there are major supply chains plus health human resources that can generate  value; information to inform decision making is the biggest resource…</a:t>
            </a:r>
            <a:r>
              <a:rPr lang="en-US" sz="2200" b="1" i="1" dirty="0" smtClean="0"/>
              <a:t> </a:t>
            </a:r>
            <a:r>
              <a:rPr lang="en-US" sz="2200" b="1" i="1" dirty="0" smtClean="0">
                <a:solidFill>
                  <a:srgbClr val="FF0000"/>
                </a:solidFill>
              </a:rPr>
              <a:t>BUT</a:t>
            </a:r>
            <a:r>
              <a:rPr lang="en-US" sz="2200" b="1" i="1" dirty="0" smtClean="0"/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the key is rapid/low cost access to timely high quality (trusted) health data – a MAJOR untapped global asset</a:t>
            </a:r>
            <a:r>
              <a:rPr lang="en-US" sz="2200" b="1" dirty="0" smtClean="0"/>
              <a:t>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200" dirty="0" smtClean="0"/>
              <a:t>Dr. Cy Frank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b="1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"/>
          <a:stretch/>
        </p:blipFill>
        <p:spPr>
          <a:xfrm>
            <a:off x="3110596" y="126125"/>
            <a:ext cx="9064471" cy="60383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051" y="2112190"/>
            <a:ext cx="7651899" cy="341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spcBef>
                <a:spcPts val="1000"/>
              </a:spcBef>
            </a:pPr>
            <a:r>
              <a:rPr lang="en-US" sz="2400" dirty="0" smtClean="0">
                <a:solidFill>
                  <a:prstClr val="black"/>
                </a:solidFill>
                <a:latin typeface="Calibri Light" panose="020F0302020204030204"/>
              </a:rPr>
              <a:t>“I </a:t>
            </a: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can make a health optimization recommendation to you, informed not only by the latest clinical trials, but also by our local and regional data about patients like you; the real-world health outcomes over time of every patient like you who has had your illness; and the level of your interest and ability to engage in your own care -- and in turn I can tell you within a specified range of confidence, which treatment has the greatest chance of success for a patient specifically like you and how much that treatment will cost."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312825"/>
            <a:ext cx="63699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700">
                <a:solidFill>
                  <a:schemeClr val="bg1">
                    <a:alpha val="43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24350" y="3545300"/>
            <a:ext cx="63699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bg1">
                    <a:alpha val="43000"/>
                  </a:schemeClr>
                </a:solidFill>
                <a:latin typeface="Arial Black" panose="020B0A04020102020204" pitchFamily="34" charset="0"/>
              </a:rPr>
              <a:t>“</a:t>
            </a:r>
            <a:endParaRPr lang="en-US" sz="28700" dirty="0">
              <a:solidFill>
                <a:schemeClr val="bg1">
                  <a:alpha val="43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1" y="1278993"/>
            <a:ext cx="6137275" cy="60749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/>
              <a:t>Imagine </a:t>
            </a:r>
            <a:r>
              <a:rPr lang="en-US" sz="2400" b="1" dirty="0"/>
              <a:t>if your physician could say this to you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7257"/>
          </a:xfrm>
          <a:noFill/>
        </p:spPr>
        <p:txBody>
          <a:bodyPr/>
          <a:lstStyle/>
          <a:p>
            <a:r>
              <a:rPr lang="en-US" b="1" dirty="0" smtClean="0">
                <a:solidFill>
                  <a:srgbClr val="822374"/>
                </a:solidFill>
              </a:rPr>
              <a:t>Aspirational Healthcare</a:t>
            </a:r>
            <a:endParaRPr lang="en-US" b="1" dirty="0">
              <a:solidFill>
                <a:srgbClr val="8223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6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Summary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Data is at the heart and only hope to reduce the cost of health care and improve health outcomes</a:t>
            </a:r>
          </a:p>
          <a:p>
            <a:r>
              <a:rPr lang="en-CA" dirty="0" smtClean="0"/>
              <a:t>Data integration and interoperability across formats, sources, and systems is critical to realizing the potential for the secondary use of health data to transform health care</a:t>
            </a:r>
          </a:p>
          <a:p>
            <a:r>
              <a:rPr lang="en-CA" dirty="0" smtClean="0"/>
              <a:t>New paradigms in research rely on existing data and allow for more cost effective designs</a:t>
            </a:r>
          </a:p>
          <a:p>
            <a:r>
              <a:rPr lang="en-CA" dirty="0" smtClean="0"/>
              <a:t>The aspirational goal of treating individuals (not the average) is at the heart of precision medicine and dependent on rich and diverse data sources for ‘deep’ </a:t>
            </a:r>
            <a:r>
              <a:rPr lang="en-CA" dirty="0" err="1" smtClean="0"/>
              <a:t>phenotyping</a:t>
            </a: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399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416482" y="2725059"/>
            <a:ext cx="7775519" cy="840432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i="1" dirty="0" smtClean="0">
                <a:solidFill>
                  <a:schemeClr val="bg1"/>
                </a:solidFill>
              </a:rPr>
              <a:t>Thank You</a:t>
            </a:r>
            <a:endParaRPr lang="en-US" sz="1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22374"/>
                </a:solidFill>
              </a:rPr>
              <a:t>Personalized, Precision Medicine</a:t>
            </a:r>
            <a:endParaRPr lang="en-US" b="1" dirty="0">
              <a:solidFill>
                <a:srgbClr val="822374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26535" y="1171254"/>
            <a:ext cx="10700527" cy="924674"/>
            <a:chOff x="626534" y="1171254"/>
            <a:chExt cx="10700527" cy="924674"/>
          </a:xfrm>
          <a:solidFill>
            <a:srgbClr val="3B1135"/>
          </a:solidFill>
        </p:grpSpPr>
        <p:sp>
          <p:nvSpPr>
            <p:cNvPr id="15" name="Rectangle 14"/>
            <p:cNvSpPr/>
            <p:nvPr/>
          </p:nvSpPr>
          <p:spPr>
            <a:xfrm>
              <a:off x="626534" y="1171254"/>
              <a:ext cx="5353025" cy="92467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88900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8"/>
            <p:cNvSpPr/>
            <p:nvPr/>
          </p:nvSpPr>
          <p:spPr>
            <a:xfrm rot="10800000">
              <a:off x="5178174" y="1215062"/>
              <a:ext cx="6148887" cy="837954"/>
            </a:xfrm>
            <a:prstGeom prst="trapezoid">
              <a:avLst>
                <a:gd name="adj" fmla="val 81520"/>
              </a:avLst>
            </a:prstGeom>
            <a:solidFill>
              <a:srgbClr val="C2D1EC"/>
            </a:solidFill>
            <a:ln w="88900">
              <a:solidFill>
                <a:srgbClr val="C2D1EC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5294" y="1343385"/>
              <a:ext cx="1585504" cy="584775"/>
            </a:xfrm>
            <a:prstGeom prst="rect">
              <a:avLst/>
            </a:prstGeom>
            <a:solidFill>
              <a:srgbClr val="C2D1EC"/>
            </a:solidFill>
            <a:ln>
              <a:solidFill>
                <a:srgbClr val="C2D1E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1C5B"/>
                  </a:solidFill>
                </a:rPr>
                <a:t>50%</a:t>
              </a:r>
              <a:endParaRPr lang="en-US" sz="3200" b="1" dirty="0">
                <a:solidFill>
                  <a:srgbClr val="661C5B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8787" y="1303226"/>
              <a:ext cx="3277455" cy="58477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Your Life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6535" y="2139736"/>
            <a:ext cx="9867704" cy="924674"/>
            <a:chOff x="626534" y="2132420"/>
            <a:chExt cx="9867704" cy="924674"/>
          </a:xfrm>
          <a:solidFill>
            <a:srgbClr val="661C5B"/>
          </a:solidFill>
        </p:grpSpPr>
        <p:sp>
          <p:nvSpPr>
            <p:cNvPr id="17" name="Rectangle 16"/>
            <p:cNvSpPr/>
            <p:nvPr/>
          </p:nvSpPr>
          <p:spPr>
            <a:xfrm>
              <a:off x="626534" y="2132420"/>
              <a:ext cx="6175823" cy="924674"/>
            </a:xfrm>
            <a:prstGeom prst="rect">
              <a:avLst/>
            </a:prstGeom>
            <a:solidFill>
              <a:srgbClr val="9D2B8D"/>
            </a:solidFill>
            <a:ln w="88900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apezoid 7"/>
            <p:cNvSpPr/>
            <p:nvPr/>
          </p:nvSpPr>
          <p:spPr>
            <a:xfrm rot="10800000">
              <a:off x="5979559" y="2178942"/>
              <a:ext cx="4514679" cy="837954"/>
            </a:xfrm>
            <a:prstGeom prst="trapezoid">
              <a:avLst>
                <a:gd name="adj" fmla="val 81520"/>
              </a:avLst>
            </a:prstGeom>
            <a:solidFill>
              <a:srgbClr val="EFC7E9"/>
            </a:solidFill>
            <a:ln w="88900">
              <a:solidFill>
                <a:srgbClr val="EFC7E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79044" y="2313232"/>
              <a:ext cx="1585504" cy="584775"/>
            </a:xfrm>
            <a:prstGeom prst="rect">
              <a:avLst/>
            </a:prstGeom>
            <a:solidFill>
              <a:srgbClr val="EFC7E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1C5B"/>
                  </a:solidFill>
                </a:rPr>
                <a:t>25%</a:t>
              </a:r>
              <a:endParaRPr lang="en-US" sz="3200" b="1" dirty="0">
                <a:solidFill>
                  <a:srgbClr val="661C5B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8786" y="2285389"/>
              <a:ext cx="3277455" cy="584775"/>
            </a:xfrm>
            <a:prstGeom prst="rect">
              <a:avLst/>
            </a:prstGeom>
            <a:solidFill>
              <a:srgbClr val="9D2B8D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Your Healthcare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6533" y="3105513"/>
            <a:ext cx="9091019" cy="924674"/>
            <a:chOff x="626534" y="3105513"/>
            <a:chExt cx="9091018" cy="924674"/>
          </a:xfrm>
        </p:grpSpPr>
        <p:sp>
          <p:nvSpPr>
            <p:cNvPr id="18" name="Rectangle 17"/>
            <p:cNvSpPr/>
            <p:nvPr/>
          </p:nvSpPr>
          <p:spPr>
            <a:xfrm>
              <a:off x="626534" y="3105513"/>
              <a:ext cx="7065921" cy="924674"/>
            </a:xfrm>
            <a:prstGeom prst="rect">
              <a:avLst/>
            </a:prstGeom>
            <a:solidFill>
              <a:srgbClr val="B630A3"/>
            </a:solidFill>
            <a:ln w="88900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6"/>
            <p:cNvSpPr/>
            <p:nvPr/>
          </p:nvSpPr>
          <p:spPr>
            <a:xfrm rot="10800000">
              <a:off x="6802357" y="3150137"/>
              <a:ext cx="2915195" cy="837954"/>
            </a:xfrm>
            <a:prstGeom prst="trapezoid">
              <a:avLst>
                <a:gd name="adj" fmla="val 81520"/>
              </a:avLst>
            </a:prstGeom>
            <a:solidFill>
              <a:srgbClr val="E395D8"/>
            </a:solidFill>
            <a:ln w="88900">
              <a:solidFill>
                <a:srgbClr val="E395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79044" y="3205927"/>
              <a:ext cx="1585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1C5B"/>
                  </a:solidFill>
                </a:rPr>
                <a:t>15%</a:t>
              </a:r>
              <a:endParaRPr lang="en-US" sz="3200" b="1" dirty="0">
                <a:solidFill>
                  <a:srgbClr val="661C5B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78785" y="3237265"/>
              <a:ext cx="32774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Your Biology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6533" y="4041247"/>
            <a:ext cx="8490067" cy="961249"/>
            <a:chOff x="626534" y="4041245"/>
            <a:chExt cx="8490066" cy="961249"/>
          </a:xfrm>
        </p:grpSpPr>
        <p:sp>
          <p:nvSpPr>
            <p:cNvPr id="19" name="Rectangle 18"/>
            <p:cNvSpPr/>
            <p:nvPr/>
          </p:nvSpPr>
          <p:spPr>
            <a:xfrm>
              <a:off x="626534" y="4077820"/>
              <a:ext cx="7626083" cy="924674"/>
            </a:xfrm>
            <a:prstGeom prst="rect">
              <a:avLst/>
            </a:prstGeom>
            <a:solidFill>
              <a:srgbClr val="D86EC9"/>
            </a:solidFill>
            <a:ln w="88900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69953" y="4225976"/>
              <a:ext cx="3277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661C5B"/>
                  </a:solidFill>
                </a:rPr>
                <a:t>Your Environment</a:t>
              </a:r>
              <a:endParaRPr lang="en-US" sz="3200" b="1" dirty="0">
                <a:solidFill>
                  <a:srgbClr val="661C5B"/>
                </a:solidFill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 rot="10800000">
              <a:off x="7563172" y="4116620"/>
              <a:ext cx="1347150" cy="837954"/>
            </a:xfrm>
            <a:prstGeom prst="trapezoid">
              <a:avLst>
                <a:gd name="adj" fmla="val 153860"/>
              </a:avLst>
            </a:prstGeom>
            <a:solidFill>
              <a:srgbClr val="F4D8F0"/>
            </a:solidFill>
            <a:ln w="88900">
              <a:solidFill>
                <a:srgbClr val="F4D8F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31096" y="4041245"/>
              <a:ext cx="1585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661C5B"/>
                  </a:solidFill>
                </a:rPr>
                <a:t>10%</a:t>
              </a:r>
              <a:endParaRPr lang="en-US" sz="3200" b="1" dirty="0">
                <a:solidFill>
                  <a:srgbClr val="661C5B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72747" y="5150650"/>
            <a:ext cx="626723" cy="634548"/>
            <a:chOff x="7972746" y="5150650"/>
            <a:chExt cx="626723" cy="634548"/>
          </a:xfrm>
        </p:grpSpPr>
        <p:sp>
          <p:nvSpPr>
            <p:cNvPr id="24" name="Round Same Side Corner Rectangle 23"/>
            <p:cNvSpPr/>
            <p:nvPr/>
          </p:nvSpPr>
          <p:spPr>
            <a:xfrm>
              <a:off x="7972746" y="5471292"/>
              <a:ext cx="626723" cy="3139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708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075488" y="5150650"/>
              <a:ext cx="421240" cy="421240"/>
            </a:xfrm>
            <a:prstGeom prst="ellipse">
              <a:avLst/>
            </a:prstGeom>
            <a:solidFill>
              <a:srgbClr val="27083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97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C9F0FF"/>
                </a:solidFill>
              </a:defRPr>
            </a:lvl1pPr>
          </a:lstStyle>
          <a:p>
            <a:fld id="{9C13A8A6-69D8-9640-BC37-DB3BDB2A8FE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22374"/>
                </a:solidFill>
              </a:rPr>
              <a:t>The Ecosystem of Human Health Data</a:t>
            </a:r>
            <a:endParaRPr lang="en-US" b="1" dirty="0">
              <a:solidFill>
                <a:srgbClr val="82237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3549" y="1350599"/>
            <a:ext cx="1819564" cy="934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sz="2400" b="1" dirty="0">
                <a:solidFill>
                  <a:srgbClr val="661C5B"/>
                </a:solidFill>
              </a:rPr>
              <a:t>Outcomes Data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1002" y="4626382"/>
            <a:ext cx="2128111" cy="745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r"/>
            <a:r>
              <a:rPr lang="en-US" sz="2400" b="1" dirty="0">
                <a:solidFill>
                  <a:srgbClr val="661C5B"/>
                </a:solidFill>
              </a:rPr>
              <a:t>Healthcare Encounter Data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19250" y="1477458"/>
            <a:ext cx="1939932" cy="744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400" b="1" dirty="0" smtClean="0">
                <a:solidFill>
                  <a:srgbClr val="661C5B"/>
                </a:solidFill>
              </a:rPr>
              <a:t>Environmental Data</a:t>
            </a:r>
            <a:endParaRPr lang="en-US" sz="2400" b="1" dirty="0">
              <a:solidFill>
                <a:srgbClr val="661C5B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030181" y="4728821"/>
            <a:ext cx="1427817" cy="52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400" b="1" dirty="0">
                <a:solidFill>
                  <a:srgbClr val="661C5B"/>
                </a:solidFill>
              </a:rPr>
              <a:t>Social Data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491959" y="2831843"/>
            <a:ext cx="1819564" cy="840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400" b="1" dirty="0">
                <a:solidFill>
                  <a:srgbClr val="661C5B"/>
                </a:solidFill>
              </a:rPr>
              <a:t>Genomic &amp; Familial Data</a:t>
            </a:r>
          </a:p>
        </p:txBody>
      </p:sp>
      <p:sp>
        <p:nvSpPr>
          <p:cNvPr id="13" name="Round Same Side Corner Rectangle 12"/>
          <p:cNvSpPr/>
          <p:nvPr/>
        </p:nvSpPr>
        <p:spPr>
          <a:xfrm rot="19226931">
            <a:off x="4208261" y="3168322"/>
            <a:ext cx="478551" cy="37488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33390" y="2735554"/>
            <a:ext cx="2128111" cy="88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sz="2400" b="1" dirty="0">
                <a:solidFill>
                  <a:srgbClr val="661C5B"/>
                </a:solidFill>
              </a:rPr>
              <a:t>7x24 Biometric Monitoring Data</a:t>
            </a:r>
          </a:p>
        </p:txBody>
      </p:sp>
      <p:grpSp>
        <p:nvGrpSpPr>
          <p:cNvPr id="43" name="Group 42"/>
          <p:cNvGrpSpPr/>
          <p:nvPr/>
        </p:nvGrpSpPr>
        <p:grpSpPr>
          <a:xfrm rot="19381522">
            <a:off x="3641974" y="4558627"/>
            <a:ext cx="1081475" cy="1727877"/>
            <a:chOff x="698959" y="2723675"/>
            <a:chExt cx="1427140" cy="2280148"/>
          </a:xfrm>
        </p:grpSpPr>
        <p:grpSp>
          <p:nvGrpSpPr>
            <p:cNvPr id="12" name="Group 11"/>
            <p:cNvGrpSpPr/>
            <p:nvPr/>
          </p:nvGrpSpPr>
          <p:grpSpPr>
            <a:xfrm>
              <a:off x="698959" y="2723675"/>
              <a:ext cx="1427140" cy="2280148"/>
              <a:chOff x="522608" y="1726788"/>
              <a:chExt cx="1862134" cy="2975139"/>
            </a:xfrm>
            <a:solidFill>
              <a:srgbClr val="822374"/>
            </a:solidFill>
          </p:grpSpPr>
          <p:sp>
            <p:nvSpPr>
              <p:cNvPr id="38" name="Freeform 37"/>
              <p:cNvSpPr/>
              <p:nvPr/>
            </p:nvSpPr>
            <p:spPr>
              <a:xfrm rot="13666670">
                <a:off x="-243085" y="2775294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3790442" flipH="1">
                <a:off x="458109" y="2492481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>
              <a:off x="1303972" y="4362704"/>
              <a:ext cx="562659" cy="139805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289772" y="4146307"/>
              <a:ext cx="391455" cy="116988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247940" y="3929910"/>
              <a:ext cx="289615" cy="116988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521339" y="3755375"/>
              <a:ext cx="0" cy="291523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681227" y="3881763"/>
              <a:ext cx="3390" cy="381532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839545" y="3988404"/>
              <a:ext cx="0" cy="505085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 rot="20858354">
            <a:off x="3891980" y="3305338"/>
            <a:ext cx="1081475" cy="1727877"/>
            <a:chOff x="698959" y="2723675"/>
            <a:chExt cx="1427140" cy="2280148"/>
          </a:xfrm>
          <a:solidFill>
            <a:schemeClr val="accent5">
              <a:lumMod val="50000"/>
            </a:schemeClr>
          </a:solidFill>
        </p:grpSpPr>
        <p:grpSp>
          <p:nvGrpSpPr>
            <p:cNvPr id="99" name="Group 98"/>
            <p:cNvGrpSpPr/>
            <p:nvPr/>
          </p:nvGrpSpPr>
          <p:grpSpPr>
            <a:xfrm>
              <a:off x="698959" y="2723675"/>
              <a:ext cx="1427140" cy="2280148"/>
              <a:chOff x="522608" y="1726788"/>
              <a:chExt cx="1862134" cy="2975139"/>
            </a:xfrm>
            <a:grpFill/>
          </p:grpSpPr>
          <p:sp>
            <p:nvSpPr>
              <p:cNvPr id="106" name="Freeform 105"/>
              <p:cNvSpPr/>
              <p:nvPr/>
            </p:nvSpPr>
            <p:spPr>
              <a:xfrm rot="13666670">
                <a:off x="-243085" y="2775294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3790442" flipH="1">
                <a:off x="458109" y="2492481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/>
            <p:nvPr/>
          </p:nvCxnSpPr>
          <p:spPr>
            <a:xfrm>
              <a:off x="1303972" y="4362704"/>
              <a:ext cx="562659" cy="139805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289772" y="4146307"/>
              <a:ext cx="391455" cy="116988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247940" y="3929910"/>
              <a:ext cx="289615" cy="116988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521339" y="3755375"/>
              <a:ext cx="0" cy="291523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681227" y="3881763"/>
              <a:ext cx="3390" cy="381532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39545" y="3988404"/>
              <a:ext cx="0" cy="505085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 rot="188214">
            <a:off x="4726088" y="2160066"/>
            <a:ext cx="1081475" cy="1727877"/>
            <a:chOff x="698959" y="2723675"/>
            <a:chExt cx="1427140" cy="2280148"/>
          </a:xfrm>
        </p:grpSpPr>
        <p:grpSp>
          <p:nvGrpSpPr>
            <p:cNvPr id="109" name="Group 108"/>
            <p:cNvGrpSpPr/>
            <p:nvPr/>
          </p:nvGrpSpPr>
          <p:grpSpPr>
            <a:xfrm>
              <a:off x="698959" y="2723675"/>
              <a:ext cx="1427140" cy="2280148"/>
              <a:chOff x="522608" y="1726788"/>
              <a:chExt cx="1862134" cy="2975139"/>
            </a:xfrm>
            <a:solidFill>
              <a:srgbClr val="822374"/>
            </a:solidFill>
          </p:grpSpPr>
          <p:sp>
            <p:nvSpPr>
              <p:cNvPr id="116" name="Freeform 115"/>
              <p:cNvSpPr/>
              <p:nvPr/>
            </p:nvSpPr>
            <p:spPr>
              <a:xfrm rot="13666670">
                <a:off x="-243085" y="2775294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 rot="3790442" flipH="1">
                <a:off x="458109" y="2492481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0" name="Straight Connector 109"/>
            <p:cNvCxnSpPr/>
            <p:nvPr/>
          </p:nvCxnSpPr>
          <p:spPr>
            <a:xfrm>
              <a:off x="1303972" y="4362704"/>
              <a:ext cx="562659" cy="139805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289772" y="4146307"/>
              <a:ext cx="391455" cy="116988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1247940" y="3929910"/>
              <a:ext cx="289615" cy="116988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1521339" y="3755375"/>
              <a:ext cx="0" cy="291523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1681227" y="3881763"/>
              <a:ext cx="3390" cy="381532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1839545" y="3988404"/>
              <a:ext cx="0" cy="505085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 rot="21411786" flipH="1">
            <a:off x="6332657" y="2146612"/>
            <a:ext cx="1081475" cy="1727877"/>
            <a:chOff x="698959" y="2723675"/>
            <a:chExt cx="1427140" cy="2280148"/>
          </a:xfrm>
          <a:solidFill>
            <a:schemeClr val="accent5">
              <a:lumMod val="50000"/>
            </a:schemeClr>
          </a:solidFill>
        </p:grpSpPr>
        <p:grpSp>
          <p:nvGrpSpPr>
            <p:cNvPr id="119" name="Group 118"/>
            <p:cNvGrpSpPr/>
            <p:nvPr/>
          </p:nvGrpSpPr>
          <p:grpSpPr>
            <a:xfrm>
              <a:off x="698959" y="2723675"/>
              <a:ext cx="1427140" cy="2280148"/>
              <a:chOff x="522608" y="1726788"/>
              <a:chExt cx="1862134" cy="2975139"/>
            </a:xfrm>
            <a:grpFill/>
          </p:grpSpPr>
          <p:sp>
            <p:nvSpPr>
              <p:cNvPr id="126" name="Freeform 125"/>
              <p:cNvSpPr/>
              <p:nvPr/>
            </p:nvSpPr>
            <p:spPr>
              <a:xfrm rot="13666670">
                <a:off x="-243085" y="2775294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 rot="3790442" flipH="1">
                <a:off x="458109" y="2492481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0" name="Straight Connector 119"/>
            <p:cNvCxnSpPr/>
            <p:nvPr/>
          </p:nvCxnSpPr>
          <p:spPr>
            <a:xfrm>
              <a:off x="1303972" y="4362704"/>
              <a:ext cx="562659" cy="139805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289772" y="4146307"/>
              <a:ext cx="391455" cy="116988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1247940" y="3929910"/>
              <a:ext cx="289615" cy="116988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1521339" y="3755375"/>
              <a:ext cx="0" cy="291523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1681227" y="3881763"/>
              <a:ext cx="3390" cy="381532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1839545" y="3988404"/>
              <a:ext cx="0" cy="505085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 rot="741646" flipH="1">
            <a:off x="7165545" y="3197301"/>
            <a:ext cx="1081475" cy="1727877"/>
            <a:chOff x="698959" y="2723675"/>
            <a:chExt cx="1427140" cy="2280148"/>
          </a:xfrm>
        </p:grpSpPr>
        <p:grpSp>
          <p:nvGrpSpPr>
            <p:cNvPr id="129" name="Group 128"/>
            <p:cNvGrpSpPr/>
            <p:nvPr/>
          </p:nvGrpSpPr>
          <p:grpSpPr>
            <a:xfrm>
              <a:off x="698959" y="2723675"/>
              <a:ext cx="1427140" cy="2280148"/>
              <a:chOff x="522608" y="1726788"/>
              <a:chExt cx="1862134" cy="2975139"/>
            </a:xfrm>
            <a:solidFill>
              <a:srgbClr val="822374"/>
            </a:solidFill>
          </p:grpSpPr>
          <p:sp>
            <p:nvSpPr>
              <p:cNvPr id="136" name="Freeform 135"/>
              <p:cNvSpPr/>
              <p:nvPr/>
            </p:nvSpPr>
            <p:spPr>
              <a:xfrm rot="13666670">
                <a:off x="-243085" y="2775294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36"/>
              <p:cNvSpPr/>
              <p:nvPr/>
            </p:nvSpPr>
            <p:spPr>
              <a:xfrm rot="3790442" flipH="1">
                <a:off x="458109" y="2492481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0" name="Straight Connector 129"/>
            <p:cNvCxnSpPr/>
            <p:nvPr/>
          </p:nvCxnSpPr>
          <p:spPr>
            <a:xfrm>
              <a:off x="1303972" y="4362704"/>
              <a:ext cx="562659" cy="139805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289772" y="4146307"/>
              <a:ext cx="391455" cy="116988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247940" y="3929910"/>
              <a:ext cx="289615" cy="116988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521339" y="3755375"/>
              <a:ext cx="0" cy="291523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681227" y="3881763"/>
              <a:ext cx="3390" cy="381532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1839545" y="3988404"/>
              <a:ext cx="0" cy="505085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 rot="2218478" flipH="1">
            <a:off x="7481389" y="4478251"/>
            <a:ext cx="1081475" cy="1727877"/>
            <a:chOff x="698959" y="2723675"/>
            <a:chExt cx="1427140" cy="2280148"/>
          </a:xfrm>
          <a:solidFill>
            <a:schemeClr val="accent5">
              <a:lumMod val="50000"/>
            </a:schemeClr>
          </a:solidFill>
        </p:grpSpPr>
        <p:grpSp>
          <p:nvGrpSpPr>
            <p:cNvPr id="139" name="Group 138"/>
            <p:cNvGrpSpPr/>
            <p:nvPr/>
          </p:nvGrpSpPr>
          <p:grpSpPr>
            <a:xfrm>
              <a:off x="698959" y="2723675"/>
              <a:ext cx="1427140" cy="2280148"/>
              <a:chOff x="522608" y="1726788"/>
              <a:chExt cx="1862134" cy="2975139"/>
            </a:xfrm>
            <a:grpFill/>
          </p:grpSpPr>
          <p:sp>
            <p:nvSpPr>
              <p:cNvPr id="146" name="Freeform 145"/>
              <p:cNvSpPr/>
              <p:nvPr/>
            </p:nvSpPr>
            <p:spPr>
              <a:xfrm rot="13666670">
                <a:off x="-243085" y="2775294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3790442" flipH="1">
                <a:off x="458109" y="2492481"/>
                <a:ext cx="2692326" cy="1160940"/>
              </a:xfrm>
              <a:custGeom>
                <a:avLst/>
                <a:gdLst>
                  <a:gd name="connsiteX0" fmla="*/ 939532 w 2692326"/>
                  <a:gd name="connsiteY0" fmla="*/ 707 h 1160940"/>
                  <a:gd name="connsiteX1" fmla="*/ 2684377 w 2692326"/>
                  <a:gd name="connsiteY1" fmla="*/ 1155679 h 1160940"/>
                  <a:gd name="connsiteX2" fmla="*/ 2692326 w 2692326"/>
                  <a:gd name="connsiteY2" fmla="*/ 1160940 h 1160940"/>
                  <a:gd name="connsiteX3" fmla="*/ 0 w 2692326"/>
                  <a:gd name="connsiteY3" fmla="*/ 725353 h 1160940"/>
                  <a:gd name="connsiteX4" fmla="*/ 0 w 2692326"/>
                  <a:gd name="connsiteY4" fmla="*/ 718293 h 1160940"/>
                  <a:gd name="connsiteX5" fmla="*/ 939532 w 2692326"/>
                  <a:gd name="connsiteY5" fmla="*/ 707 h 116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2326" h="1160940">
                    <a:moveTo>
                      <a:pt x="939532" y="707"/>
                    </a:moveTo>
                    <a:cubicBezTo>
                      <a:pt x="1521147" y="26373"/>
                      <a:pt x="2102762" y="745022"/>
                      <a:pt x="2684377" y="1155679"/>
                    </a:cubicBezTo>
                    <a:lnTo>
                      <a:pt x="2692326" y="1160940"/>
                    </a:lnTo>
                    <a:lnTo>
                      <a:pt x="0" y="725353"/>
                    </a:lnTo>
                    <a:lnTo>
                      <a:pt x="0" y="718293"/>
                    </a:lnTo>
                    <a:cubicBezTo>
                      <a:pt x="313178" y="173991"/>
                      <a:pt x="626355" y="-13113"/>
                      <a:pt x="939532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0" name="Straight Connector 139"/>
            <p:cNvCxnSpPr/>
            <p:nvPr/>
          </p:nvCxnSpPr>
          <p:spPr>
            <a:xfrm>
              <a:off x="1303972" y="4362704"/>
              <a:ext cx="562659" cy="139805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1289772" y="4146307"/>
              <a:ext cx="391455" cy="116988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247940" y="3929910"/>
              <a:ext cx="289615" cy="116988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1521339" y="3755375"/>
              <a:ext cx="0" cy="291523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1681227" y="3881763"/>
              <a:ext cx="3390" cy="381532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1839545" y="3988404"/>
              <a:ext cx="0" cy="505085"/>
            </a:xfrm>
            <a:prstGeom prst="line">
              <a:avLst/>
            </a:prstGeom>
            <a:grpFill/>
            <a:ln w="285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8" name="Picture 147" descr="2dzw44N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" b="87225" l="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49"/>
          <a:stretch/>
        </p:blipFill>
        <p:spPr>
          <a:xfrm>
            <a:off x="6014697" y="3855160"/>
            <a:ext cx="718449" cy="260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Picture 148" descr="2dzw44N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" b="89924" l="10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13162" y="4030436"/>
            <a:ext cx="599861" cy="2603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2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1972" y="1693230"/>
            <a:ext cx="2804843" cy="2804843"/>
            <a:chOff x="798791" y="1656589"/>
            <a:chExt cx="3082248" cy="3082248"/>
          </a:xfrm>
        </p:grpSpPr>
        <p:sp>
          <p:nvSpPr>
            <p:cNvPr id="5" name="Oval 4"/>
            <p:cNvSpPr/>
            <p:nvPr/>
          </p:nvSpPr>
          <p:spPr>
            <a:xfrm>
              <a:off x="798791" y="1656589"/>
              <a:ext cx="3082248" cy="3082248"/>
            </a:xfrm>
            <a:prstGeom prst="ellipse">
              <a:avLst/>
            </a:prstGeom>
            <a:solidFill>
              <a:srgbClr val="661C5B">
                <a:alpha val="10000"/>
              </a:srgbClr>
            </a:solidFill>
            <a:ln>
              <a:solidFill>
                <a:srgbClr val="4513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  <p:sp>
          <p:nvSpPr>
            <p:cNvPr id="2" name="Oval 1"/>
            <p:cNvSpPr/>
            <p:nvPr/>
          </p:nvSpPr>
          <p:spPr>
            <a:xfrm>
              <a:off x="863029" y="1736333"/>
              <a:ext cx="2907587" cy="2907587"/>
            </a:xfrm>
            <a:prstGeom prst="ellipse">
              <a:avLst/>
            </a:prstGeom>
            <a:solidFill>
              <a:srgbClr val="631B59"/>
            </a:solidFill>
            <a:ln>
              <a:solidFill>
                <a:srgbClr val="4513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800" dirty="0" smtClean="0"/>
                <a:t>Alberta’s Population</a:t>
              </a:r>
              <a:endParaRPr lang="en-US" sz="2800" dirty="0"/>
            </a:p>
          </p:txBody>
        </p:sp>
      </p:grp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26535" y="4835207"/>
            <a:ext cx="11019029" cy="570247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altLang="en-US" sz="3200" b="1" dirty="0" smtClean="0">
                <a:solidFill>
                  <a:srgbClr val="601A56"/>
                </a:solidFill>
                <a:ea typeface="ＭＳ Ｐゴシック" charset="-128"/>
              </a:rPr>
              <a:t>Some </a:t>
            </a:r>
            <a:r>
              <a:rPr lang="en-US" altLang="en-US" sz="3200" b="1" dirty="0">
                <a:solidFill>
                  <a:srgbClr val="601A56"/>
                </a:solidFill>
                <a:ea typeface="ＭＳ Ｐゴシック" charset="-128"/>
              </a:rPr>
              <a:t>of the Best Secondary Use Data in the World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en-US" b="1" dirty="0" smtClean="0">
                <a:solidFill>
                  <a:srgbClr val="822374"/>
                </a:solidFill>
              </a:rPr>
              <a:t>Context</a:t>
            </a:r>
            <a:endParaRPr lang="en-US" sz="2000" b="1" dirty="0">
              <a:solidFill>
                <a:srgbClr val="822374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59372" y="1681654"/>
            <a:ext cx="2804843" cy="2804843"/>
            <a:chOff x="4484575" y="1643867"/>
            <a:chExt cx="3082248" cy="3082248"/>
          </a:xfrm>
        </p:grpSpPr>
        <p:sp>
          <p:nvSpPr>
            <p:cNvPr id="9" name="Oval 8"/>
            <p:cNvSpPr/>
            <p:nvPr/>
          </p:nvSpPr>
          <p:spPr>
            <a:xfrm>
              <a:off x="4484575" y="1643867"/>
              <a:ext cx="3082248" cy="3082248"/>
            </a:xfrm>
            <a:prstGeom prst="ellipse">
              <a:avLst/>
            </a:prstGeom>
            <a:solidFill>
              <a:srgbClr val="822374">
                <a:alpha val="10000"/>
              </a:srgbClr>
            </a:solidFill>
            <a:ln>
              <a:solidFill>
                <a:srgbClr val="4513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4566769" y="1736333"/>
              <a:ext cx="2907587" cy="29075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800" dirty="0" smtClean="0"/>
                <a:t>Integrated Health System</a:t>
              </a:r>
              <a:endParaRPr lang="en-US" sz="28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417413" y="1681654"/>
            <a:ext cx="2804843" cy="2804843"/>
            <a:chOff x="780835" y="1643867"/>
            <a:chExt cx="3082248" cy="3082248"/>
          </a:xfrm>
        </p:grpSpPr>
        <p:sp>
          <p:nvSpPr>
            <p:cNvPr id="12" name="Oval 11"/>
            <p:cNvSpPr/>
            <p:nvPr/>
          </p:nvSpPr>
          <p:spPr>
            <a:xfrm>
              <a:off x="780835" y="1643867"/>
              <a:ext cx="3082248" cy="3082248"/>
            </a:xfrm>
            <a:prstGeom prst="ellipse">
              <a:avLst/>
            </a:prstGeom>
            <a:solidFill>
              <a:srgbClr val="822374">
                <a:alpha val="10000"/>
              </a:srgbClr>
            </a:solidFill>
            <a:ln>
              <a:solidFill>
                <a:srgbClr val="4513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sz="28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863029" y="1736333"/>
              <a:ext cx="2907587" cy="2907587"/>
            </a:xfrm>
            <a:prstGeom prst="ellipse">
              <a:avLst/>
            </a:prstGeom>
            <a:solidFill>
              <a:srgbClr val="631B59"/>
            </a:solidFill>
            <a:ln>
              <a:solidFill>
                <a:srgbClr val="4513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800" dirty="0" smtClean="0"/>
                <a:t>Health Partners</a:t>
              </a:r>
              <a:endParaRPr lang="en-US" sz="2800" dirty="0"/>
            </a:p>
          </p:txBody>
        </p:sp>
      </p:grpSp>
      <p:sp>
        <p:nvSpPr>
          <p:cNvPr id="4" name="Plus 3"/>
          <p:cNvSpPr/>
          <p:nvPr/>
        </p:nvSpPr>
        <p:spPr>
          <a:xfrm>
            <a:off x="3844076" y="2771908"/>
            <a:ext cx="548035" cy="548035"/>
          </a:xfrm>
          <a:prstGeom prst="mathPlus">
            <a:avLst/>
          </a:prstGeom>
          <a:solidFill>
            <a:srgbClr val="2708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us 13"/>
          <p:cNvSpPr/>
          <p:nvPr/>
        </p:nvSpPr>
        <p:spPr>
          <a:xfrm>
            <a:off x="7619923" y="2771907"/>
            <a:ext cx="548035" cy="548035"/>
          </a:xfrm>
          <a:prstGeom prst="mathPlus">
            <a:avLst/>
          </a:prstGeom>
          <a:solidFill>
            <a:srgbClr val="2708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160" y="1017141"/>
            <a:ext cx="6327648" cy="51700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95040" y="971517"/>
            <a:ext cx="5929824" cy="520544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9000">
                <a:srgbClr val="FFFFFF">
                  <a:alpha val="63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186" y="1002983"/>
            <a:ext cx="6352967" cy="457419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latin typeface="+mn-lt"/>
              </a:rPr>
              <a:t>What is it? A reminder of our charter…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i="1" dirty="0" smtClean="0">
                <a:latin typeface="+mn-lt"/>
              </a:rPr>
              <a:t>“Health and health related clinical</a:t>
            </a:r>
            <a:r>
              <a:rPr lang="en-US" sz="2400" i="1" dirty="0">
                <a:latin typeface="+mn-lt"/>
              </a:rPr>
              <a:t>, socio-economic, multi-jurisdictional government, administrative and self-reported data that has been aggregated, analyzed, privacy-protected and </a:t>
            </a:r>
            <a:r>
              <a:rPr lang="en-US" sz="2400" i="1" dirty="0" smtClean="0">
                <a:latin typeface="+mn-lt"/>
              </a:rPr>
              <a:t>made accessible to </a:t>
            </a:r>
            <a:r>
              <a:rPr lang="en-US" sz="2400" i="1" dirty="0">
                <a:latin typeface="+mn-lt"/>
              </a:rPr>
              <a:t>inform decision-making in support of strategy, planning, policy-making, service delivery, care, research and commercial efforts to benefit Alberta and Albertans</a:t>
            </a:r>
            <a:r>
              <a:rPr lang="en-US" sz="2400" i="1" dirty="0" smtClean="0">
                <a:latin typeface="+mn-lt"/>
              </a:rPr>
              <a:t>.”</a:t>
            </a:r>
            <a:endParaRPr lang="en-US" sz="2400" i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22374"/>
                </a:solidFill>
              </a:rPr>
              <a:t>Secondary Use </a:t>
            </a:r>
            <a:r>
              <a:rPr lang="en-US" b="1" smtClean="0">
                <a:solidFill>
                  <a:srgbClr val="842476"/>
                </a:solidFill>
              </a:rPr>
              <a:t>Data</a:t>
            </a:r>
            <a:r>
              <a:rPr lang="en-US" b="1" smtClean="0">
                <a:solidFill>
                  <a:srgbClr val="822374"/>
                </a:solidFill>
              </a:rPr>
              <a:t> Project</a:t>
            </a:r>
            <a:endParaRPr lang="en-US" b="1" dirty="0">
              <a:solidFill>
                <a:srgbClr val="8223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A33BA-4762-E448-A80C-A0FCC356C37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22374"/>
                </a:solidFill>
              </a:rPr>
              <a:t>What are we trying to achieve?</a:t>
            </a:r>
            <a:endParaRPr lang="en-US" b="1" dirty="0">
              <a:solidFill>
                <a:srgbClr val="822374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530476" y="1962821"/>
            <a:ext cx="2793297" cy="613317"/>
          </a:xfrm>
          <a:prstGeom prst="homePlate">
            <a:avLst>
              <a:gd name="adj" fmla="val 36076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7" name="Parallelogram 6"/>
          <p:cNvSpPr/>
          <p:nvPr/>
        </p:nvSpPr>
        <p:spPr>
          <a:xfrm flipH="1">
            <a:off x="530473" y="2576139"/>
            <a:ext cx="2619337" cy="293941"/>
          </a:xfrm>
          <a:prstGeom prst="parallelogram">
            <a:avLst>
              <a:gd name="adj" fmla="val 31946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>
            <a:off x="530476" y="2870080"/>
            <a:ext cx="2793297" cy="613317"/>
          </a:xfrm>
          <a:prstGeom prst="homePlate">
            <a:avLst>
              <a:gd name="adj" fmla="val 36076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9" name="Parallelogram 8"/>
          <p:cNvSpPr/>
          <p:nvPr/>
        </p:nvSpPr>
        <p:spPr>
          <a:xfrm flipH="1">
            <a:off x="530475" y="3481830"/>
            <a:ext cx="2619336" cy="293941"/>
          </a:xfrm>
          <a:prstGeom prst="parallelogram">
            <a:avLst>
              <a:gd name="adj" fmla="val 31946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530476" y="3776907"/>
            <a:ext cx="2793297" cy="613317"/>
          </a:xfrm>
          <a:prstGeom prst="homePlate">
            <a:avLst>
              <a:gd name="adj" fmla="val 36076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12" name="Parallelogram 11"/>
          <p:cNvSpPr/>
          <p:nvPr/>
        </p:nvSpPr>
        <p:spPr>
          <a:xfrm flipH="1">
            <a:off x="530475" y="4376370"/>
            <a:ext cx="2619336" cy="293941"/>
          </a:xfrm>
          <a:prstGeom prst="parallelogram">
            <a:avLst>
              <a:gd name="adj" fmla="val 31946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/>
          <p:nvPr/>
        </p:nvSpPr>
        <p:spPr>
          <a:xfrm>
            <a:off x="530476" y="4671141"/>
            <a:ext cx="2793297" cy="613317"/>
          </a:xfrm>
          <a:prstGeom prst="homePlate">
            <a:avLst>
              <a:gd name="adj" fmla="val 36076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491642" y="1044378"/>
            <a:ext cx="7452703" cy="592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b="1" dirty="0" smtClean="0">
                <a:solidFill>
                  <a:srgbClr val="822374"/>
                </a:solidFill>
              </a:rPr>
              <a:t>Integrate disparate data to: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526972" y="1867157"/>
            <a:ext cx="8287659" cy="835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/>
              <a:t>Improve the quality of care provided to every patient, on a personal level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26972" y="2954661"/>
            <a:ext cx="8287659" cy="65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/>
              <a:t>Reduce the cost of delivering high quality care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501225" y="3738646"/>
            <a:ext cx="8505887" cy="81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/>
              <a:t>Improve the overall health of the community while reducing the overall economic drain of poor health on the community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526972" y="4794293"/>
            <a:ext cx="8287659" cy="434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/>
              <a:t>Accelerate the pace of clinical research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8222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92" r="10983"/>
          <a:stretch/>
        </p:blipFill>
        <p:spPr>
          <a:xfrm>
            <a:off x="2468709" y="1921398"/>
            <a:ext cx="3735323" cy="3298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430" t="736" r="11718" b="8712"/>
          <a:stretch/>
        </p:blipFill>
        <p:spPr>
          <a:xfrm>
            <a:off x="6204029" y="1569018"/>
            <a:ext cx="3807328" cy="3321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9445" y="1025121"/>
            <a:ext cx="2038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</a:rPr>
              <a:t>All Albertans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06067" y="3154018"/>
            <a:ext cx="420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Individual Albertans interacting </a:t>
            </a:r>
            <a:r>
              <a:rPr lang="en-US" sz="2400">
                <a:solidFill>
                  <a:prstClr val="black"/>
                </a:solidFill>
              </a:rPr>
              <a:t>with health and other systems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3066" y="1842014"/>
            <a:ext cx="942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</a:rPr>
              <a:t>Data Users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1931" y="1049050"/>
            <a:ext cx="200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Custodians </a:t>
            </a:r>
            <a:r>
              <a:rPr lang="en-US" sz="2400">
                <a:solidFill>
                  <a:prstClr val="black"/>
                </a:solidFill>
              </a:rPr>
              <a:t>/ data </a:t>
            </a:r>
            <a:r>
              <a:rPr lang="en-US" sz="2400" dirty="0">
                <a:solidFill>
                  <a:prstClr val="black"/>
                </a:solidFill>
              </a:rPr>
              <a:t>holders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94365" y="4450746"/>
            <a:ext cx="145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ED7D31">
                    <a:lumMod val="75000"/>
                  </a:srgbClr>
                </a:solidFill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7047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ealth Catalyst Template 2013-1">
  <a:themeElements>
    <a:clrScheme name="Custom 2">
      <a:dk1>
        <a:srgbClr val="404040"/>
      </a:dk1>
      <a:lt1>
        <a:sysClr val="window" lastClr="FFFFFF"/>
      </a:lt1>
      <a:dk2>
        <a:srgbClr val="0E6E9C"/>
      </a:dk2>
      <a:lt2>
        <a:srgbClr val="6D6E71"/>
      </a:lt2>
      <a:accent1>
        <a:srgbClr val="00AEEF"/>
      </a:accent1>
      <a:accent2>
        <a:srgbClr val="2A9A35"/>
      </a:accent2>
      <a:accent3>
        <a:srgbClr val="E46C0A"/>
      </a:accent3>
      <a:accent4>
        <a:srgbClr val="EE9C08"/>
      </a:accent4>
      <a:accent5>
        <a:srgbClr val="562585"/>
      </a:accent5>
      <a:accent6>
        <a:srgbClr val="9E0000"/>
      </a:accent6>
      <a:hlink>
        <a:srgbClr val="0A5275"/>
      </a:hlink>
      <a:folHlink>
        <a:srgbClr val="9E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C Template 2013 v7.potx" id="{C4B5BA94-0468-488F-94D8-91E464ACC684}" vid="{5717C515-7CD9-4E8C-BDA1-B0E59B0D7F04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FFD43B39851945B4AD643B0B1ED87B" ma:contentTypeVersion="0" ma:contentTypeDescription="Create a new document." ma:contentTypeScope="" ma:versionID="1953d9cc6f90bb47fef4254839c9bdf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ccfcbae640682c1f5656901684798c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B1FF8C-C4BD-4EB6-A817-05FE6FD8D8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35953F-54F9-4661-A5FF-DB0EBB9FA6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57C966C-A493-4EC2-98DA-1F11E2976335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11176</TotalTime>
  <Words>2504</Words>
  <Application>Microsoft Office PowerPoint</Application>
  <PresentationFormat>Widescreen</PresentationFormat>
  <Paragraphs>338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ＭＳ Ｐゴシック</vt:lpstr>
      <vt:lpstr>ＭＳ Ｐゴシック</vt:lpstr>
      <vt:lpstr>Arial</vt:lpstr>
      <vt:lpstr>Arial Black</vt:lpstr>
      <vt:lpstr>Arial Bold</vt:lpstr>
      <vt:lpstr>Calibri</vt:lpstr>
      <vt:lpstr>Calibri Light</vt:lpstr>
      <vt:lpstr>Times New Roman</vt:lpstr>
      <vt:lpstr>Verdana</vt:lpstr>
      <vt:lpstr>Office Theme</vt:lpstr>
      <vt:lpstr>Health Catalyst Template 2013-1</vt:lpstr>
      <vt:lpstr>2_Office Theme</vt:lpstr>
      <vt:lpstr>Secondary Use Data Project - Plans and Progress Tim Murphy Research Data Management Week May 6, 2016</vt:lpstr>
      <vt:lpstr>PowerPoint Presentation</vt:lpstr>
      <vt:lpstr>Primary &amp; Secondary Data Defined</vt:lpstr>
      <vt:lpstr>Personalized, Precision Medicine</vt:lpstr>
      <vt:lpstr>The Ecosystem of Human Health Data</vt:lpstr>
      <vt:lpstr>Context</vt:lpstr>
      <vt:lpstr>Secondary Use Data Project</vt:lpstr>
      <vt:lpstr>What are we trying to achieve?</vt:lpstr>
      <vt:lpstr>PowerPoint Presentation</vt:lpstr>
      <vt:lpstr>PowerPoint Presentation</vt:lpstr>
      <vt:lpstr>PowerPoint Presentation</vt:lpstr>
      <vt:lpstr>Participants</vt:lpstr>
      <vt:lpstr>Phase 1 Working Group Focus and Chairs</vt:lpstr>
      <vt:lpstr>PowerPoint Presentation</vt:lpstr>
      <vt:lpstr>Progress to Date</vt:lpstr>
      <vt:lpstr>General Strategy</vt:lpstr>
      <vt:lpstr>Bringing People and Data Together</vt:lpstr>
      <vt:lpstr>Building a Data Library</vt:lpstr>
      <vt:lpstr>Developing a Curated Selection of Integrated Data Holdings</vt:lpstr>
      <vt:lpstr>Feedback from Lay Advisory Committee</vt:lpstr>
      <vt:lpstr>Phase 2 Timeline</vt:lpstr>
      <vt:lpstr>PowerPoint Presentation</vt:lpstr>
      <vt:lpstr>Ability to create data &gt; capacity to use data</vt:lpstr>
      <vt:lpstr>Core Principles for Demonstration Projects</vt:lpstr>
      <vt:lpstr>Specific Criteria for Demonstration Projects</vt:lpstr>
      <vt:lpstr>Go Forward Plan – Demonstration Projects</vt:lpstr>
      <vt:lpstr>Go Forward Plan – Demonstration Projects</vt:lpstr>
      <vt:lpstr>These Opportunities Don’t Come Along Very Often</vt:lpstr>
      <vt:lpstr>PowerPoint Presentation</vt:lpstr>
      <vt:lpstr>What’s the take away and scope of the opportunity for Alberta?</vt:lpstr>
      <vt:lpstr>Aspirational Healthcare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Sanders</dc:creator>
  <cp:lastModifiedBy>Jon Hagan</cp:lastModifiedBy>
  <cp:revision>253</cp:revision>
  <dcterms:created xsi:type="dcterms:W3CDTF">2015-08-04T23:23:07Z</dcterms:created>
  <dcterms:modified xsi:type="dcterms:W3CDTF">2017-09-06T20:23:12Z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0x0101002FFFD43B39851945B4AD643B0B1ED87B</vt:lpwstr>
  </property>
  <property fmtid="{D5CDD505-2E9C-101B-9397-08002B2CF9AE}" pid="3" name="Order">
    <vt:r8>21000</vt:r8>
  </property>
  <property fmtid="{D5CDD505-2E9C-101B-9397-08002B2CF9AE}" pid="4" name="TemplateUrl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</Properties>
</file>