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5265" r:id="rId2"/>
  </p:sldMasterIdLst>
  <p:notesMasterIdLst>
    <p:notesMasterId r:id="rId21"/>
  </p:notesMasterIdLst>
  <p:handoutMasterIdLst>
    <p:handoutMasterId r:id="rId22"/>
  </p:handoutMasterIdLst>
  <p:sldIdLst>
    <p:sldId id="330" r:id="rId3"/>
    <p:sldId id="346" r:id="rId4"/>
    <p:sldId id="359" r:id="rId5"/>
    <p:sldId id="331" r:id="rId6"/>
    <p:sldId id="356" r:id="rId7"/>
    <p:sldId id="361" r:id="rId8"/>
    <p:sldId id="355" r:id="rId9"/>
    <p:sldId id="357" r:id="rId10"/>
    <p:sldId id="358" r:id="rId11"/>
    <p:sldId id="362" r:id="rId12"/>
    <p:sldId id="360" r:id="rId13"/>
    <p:sldId id="363" r:id="rId14"/>
    <p:sldId id="364" r:id="rId15"/>
    <p:sldId id="365" r:id="rId16"/>
    <p:sldId id="366" r:id="rId17"/>
    <p:sldId id="367" r:id="rId18"/>
    <p:sldId id="369" r:id="rId19"/>
    <p:sldId id="3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CD8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794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80DB93-D4C3-4D4A-8351-07D45FD7B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9F3EF-BAD2-4A0E-B9D5-E7A71A51A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DC6A7-9A4C-406B-82E2-89D16FF75968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FE43F-7915-4793-B4C0-1975D584EF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CHOA Parital Upgrading - April 2021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EADAA-1E0B-4333-A914-405835897C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BBBEB-A876-4D7E-B847-52C99C29D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3066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624D-33BC-1E4B-A8B4-2C3FCAD0AE2E}" type="datetimeFigureOut">
              <a:rPr kumimoji="1" lang="zh-CN" altLang="en-US" smtClean="0"/>
              <a:t>2022/5/24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CN"/>
              <a:t>CHOA Parital Upgrading - April 2021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9D6B5-1460-934F-88BD-B2B9110850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6237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581911" cy="6858000"/>
          </a:xfrm>
          <a:prstGeom prst="rect">
            <a:avLst/>
          </a:prstGeom>
          <a:solidFill>
            <a:srgbClr val="003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93953D81-AD47-F94C-A753-E13EEF5C2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989" t="36442" r="42276" b="7653"/>
          <a:stretch/>
        </p:blipFill>
        <p:spPr>
          <a:xfrm>
            <a:off x="7859563" y="0"/>
            <a:ext cx="433243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01579-67EC-D947-BFA6-E0DDC5FB75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0388" y="6035187"/>
            <a:ext cx="2352780" cy="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A7DC010-0AB2-3FC0-5A93-FCD43109A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82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B45C35-A325-D04E-A465-A78D1784F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B3DD61-23AE-9F4B-8208-52B190A1C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EE783-BBF4-C74D-9591-860FF733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B01A4-4ED0-4F4B-93DB-11D2F83C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EF730-AAC8-6B4C-953D-8D112E57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795" y="6538912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4F69F10-320D-B241-AD67-27A209E600A5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22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2F57F-7909-8C43-A88B-6A54D7A5F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397249">
            <a:off x="-779742" y="2901215"/>
            <a:ext cx="5258575" cy="680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27BFF-4433-9E4D-8F15-C98FEE219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384034" y="-1387706"/>
            <a:ext cx="9422329" cy="1219360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 txBox="1">
            <a:spLocks/>
          </p:cNvSpPr>
          <p:nvPr userDrawn="1"/>
        </p:nvSpPr>
        <p:spPr>
          <a:xfrm>
            <a:off x="494836" y="6191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 baseline="0">
                <a:solidFill>
                  <a:srgbClr val="1B3D6C"/>
                </a:solidFill>
                <a:latin typeface="Apex Sans Book" panose="020106000405010101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A02E592-1AA7-85E4-B7B9-B60352E6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CO"/>
              <a:t>Petrophase 2022</a:t>
            </a:r>
          </a:p>
        </p:txBody>
      </p:sp>
    </p:spTree>
    <p:extLst>
      <p:ext uri="{BB962C8B-B14F-4D97-AF65-F5344CB8AC3E}">
        <p14:creationId xmlns:p14="http://schemas.microsoft.com/office/powerpoint/2010/main" val="238825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83EB4-BBD8-424A-A36F-02C0271F5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384034" y="-1387706"/>
            <a:ext cx="9422329" cy="1219360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 txBox="1">
            <a:spLocks/>
          </p:cNvSpPr>
          <p:nvPr userDrawn="1"/>
        </p:nvSpPr>
        <p:spPr>
          <a:xfrm>
            <a:off x="494836" y="6191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 baseline="0">
                <a:solidFill>
                  <a:srgbClr val="1B3D6C"/>
                </a:solidFill>
                <a:latin typeface="Apex Sans Book" panose="020106000405010101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2F57F-7909-8C43-A88B-6A54D7A5F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397249">
            <a:off x="-779742" y="2901215"/>
            <a:ext cx="5258575" cy="680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27BFF-4433-9E4D-8F15-C98FEE219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384034" y="-1387706"/>
            <a:ext cx="9422329" cy="1219360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 txBox="1">
            <a:spLocks/>
          </p:cNvSpPr>
          <p:nvPr userDrawn="1"/>
        </p:nvSpPr>
        <p:spPr>
          <a:xfrm>
            <a:off x="494836" y="61910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 baseline="0">
                <a:solidFill>
                  <a:srgbClr val="1B3D6C"/>
                </a:solidFill>
                <a:latin typeface="Apex Sans Book" panose="020106000405010101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8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5823" y="6356350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203254"/>
                </a:solidFill>
              </a:defRPr>
            </a:lvl1pPr>
          </a:lstStyle>
          <a:p>
            <a:fld id="{11FBC577-F411-BF44-8A78-AAA4F18189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6406"/>
            <a:ext cx="9426633" cy="11284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>
                <a:solidFill>
                  <a:srgbClr val="12B17B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28340"/>
            <a:ext cx="9426634" cy="380670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BF9C8-5EEB-4392-9C2A-13C366FAB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280363"/>
            <a:ext cx="3084898" cy="36313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503083-4191-43FD-9825-BF4B2807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Upgrading and Refining of Bitumen 101, August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EEA1C079-691D-5B4B-9D40-D6899840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-1230" r="588" b="639"/>
          <a:stretch/>
        </p:blipFill>
        <p:spPr>
          <a:xfrm rot="13617418">
            <a:off x="8490601" y="986989"/>
            <a:ext cx="5134032" cy="87830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B09C-453F-4453-B3B0-882FED7F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5ACD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7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43750" y="0"/>
            <a:ext cx="5048250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3" name="Graphic 13">
            <a:extLst>
              <a:ext uri="{FF2B5EF4-FFF2-40B4-BE49-F238E27FC236}">
                <a16:creationId xmlns:a16="http://schemas.microsoft.com/office/drawing/2014/main" id="{E922DF96-7840-0F4D-BB84-B08BD3675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7624160">
            <a:off x="6123390" y="-5084393"/>
            <a:ext cx="6879418" cy="11768968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DE1CB4C4-286B-C54F-A20C-8140B7A88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5001593" y="1669775"/>
            <a:ext cx="6879418" cy="11768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99313" y="0"/>
            <a:ext cx="4992687" cy="33528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99313" y="3505200"/>
            <a:ext cx="4992687" cy="33528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4" name="Graphic 13">
            <a:extLst>
              <a:ext uri="{FF2B5EF4-FFF2-40B4-BE49-F238E27FC236}">
                <a16:creationId xmlns:a16="http://schemas.microsoft.com/office/drawing/2014/main" id="{E922DF96-7840-0F4D-BB84-B08BD3675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7624160">
            <a:off x="9576608" y="-3179507"/>
            <a:ext cx="4560996" cy="7802727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DE1CB4C4-286B-C54F-A20C-8140B7A88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5001593" y="1669775"/>
            <a:ext cx="6879418" cy="11768968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DE1CB4C4-286B-C54F-A20C-8140B7A88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5001593" y="1669775"/>
            <a:ext cx="6879418" cy="1176896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0"/>
          </p:nvPr>
        </p:nvSpPr>
        <p:spPr>
          <a:xfrm>
            <a:off x="6907213" y="0"/>
            <a:ext cx="5284787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4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>
            <a:extLst>
              <a:ext uri="{FF2B5EF4-FFF2-40B4-BE49-F238E27FC236}">
                <a16:creationId xmlns:a16="http://schemas.microsoft.com/office/drawing/2014/main" id="{6F3742B1-CB20-9640-9E54-D87C5358E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80" t="38150" r="41967" b="13214"/>
          <a:stretch/>
        </p:blipFill>
        <p:spPr>
          <a:xfrm>
            <a:off x="7212004" y="0"/>
            <a:ext cx="497999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E350F-49F7-9B46-8D70-E7C62CE79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2364" y="6230769"/>
            <a:ext cx="2352780" cy="308951"/>
          </a:xfrm>
          <a:prstGeom prst="rect">
            <a:avLst/>
          </a:prstGeom>
        </p:spPr>
      </p:pic>
      <p:pic>
        <p:nvPicPr>
          <p:cNvPr id="7" name="Graphic 17">
            <a:extLst>
              <a:ext uri="{FF2B5EF4-FFF2-40B4-BE49-F238E27FC236}">
                <a16:creationId xmlns:a16="http://schemas.microsoft.com/office/drawing/2014/main" id="{7B97F3B7-8265-6E43-833F-7AA83FD1C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-1230" r="588" b="639"/>
          <a:stretch/>
        </p:blipFill>
        <p:spPr>
          <a:xfrm rot="13617418">
            <a:off x="7727376" y="-2077386"/>
            <a:ext cx="8482343" cy="14511173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7">
            <a:extLst>
              <a:ext uri="{FF2B5EF4-FFF2-40B4-BE49-F238E27FC236}">
                <a16:creationId xmlns:a16="http://schemas.microsoft.com/office/drawing/2014/main" id="{02C7FE29-10DA-D745-B6BA-26CFB4C59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-1230" r="588" b="639"/>
          <a:stretch/>
        </p:blipFill>
        <p:spPr>
          <a:xfrm rot="13617418">
            <a:off x="8490601" y="986989"/>
            <a:ext cx="5134032" cy="878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5823" y="6356350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203254"/>
                </a:solidFill>
              </a:defRPr>
            </a:lvl1pPr>
          </a:lstStyle>
          <a:p>
            <a:fld id="{11FBC577-F411-BF44-8A78-AAA4F18189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6406"/>
            <a:ext cx="9426633" cy="11284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>
                <a:solidFill>
                  <a:srgbClr val="12B17B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28340"/>
            <a:ext cx="9426634" cy="380670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BF9C8-5EEB-4392-9C2A-13C366FAB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280363"/>
            <a:ext cx="3084898" cy="36313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503083-4191-43FD-9825-BF4B2807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Upgrading and Refining of Bitumen 101, August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0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9493" y="6036536"/>
            <a:ext cx="2352782" cy="30895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252" y="61910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5263" r:id="rId9"/>
    <p:sldLayoutId id="2147485264" r:id="rId10"/>
    <p:sldLayoutId id="21474852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96A79-6DE1-D14F-AAEE-A599562EA1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8901" y="6191012"/>
            <a:ext cx="2352782" cy="30895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A5350F-49A7-3249-B1E8-58E811CC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4836" y="619101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1B3D6C"/>
                </a:solidFill>
                <a:latin typeface="Apex Sans Book" panose="02010600040501010103" pitchFamily="2" charset="77"/>
              </a:defRPr>
            </a:lvl1pPr>
          </a:lstStyle>
          <a:p>
            <a:fld id="{97593E37-06DA-3E48-AB8E-4FBC316E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6" r:id="rId2"/>
    <p:sldLayoutId id="21474852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5A85B-3F22-5F4A-B99A-E85F7814FEC9}"/>
              </a:ext>
            </a:extLst>
          </p:cNvPr>
          <p:cNvSpPr txBox="1"/>
          <p:nvPr/>
        </p:nvSpPr>
        <p:spPr>
          <a:xfrm>
            <a:off x="874713" y="1029441"/>
            <a:ext cx="6700260" cy="288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1" lang="en-US" altLang="zh-CN" sz="4800" dirty="0">
              <a:solidFill>
                <a:srgbClr val="1B3D6C"/>
              </a:solidFill>
              <a:latin typeface="Apex Sans Medium" panose="02010600040501010103" pitchFamily="2" charset="77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10DEC-A7D6-8945-A385-EB9EEB48D404}"/>
              </a:ext>
            </a:extLst>
          </p:cNvPr>
          <p:cNvSpPr/>
          <p:nvPr/>
        </p:nvSpPr>
        <p:spPr>
          <a:xfrm>
            <a:off x="1033962" y="3918555"/>
            <a:ext cx="7182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ACDA"/>
                </a:solidFill>
                <a:latin typeface="Apex Sans Book" panose="02010600040501010103" pitchFamily="2" charset="77"/>
              </a:rPr>
              <a:t>Murray Gray </a:t>
            </a:r>
            <a:br>
              <a:rPr lang="en-US" sz="2800" b="1" dirty="0">
                <a:solidFill>
                  <a:srgbClr val="00ACDA"/>
                </a:solidFill>
                <a:latin typeface="Apex Sans Book" panose="02010600040501010103" pitchFamily="2" charset="77"/>
              </a:rPr>
            </a:br>
            <a:r>
              <a:rPr lang="en-US" sz="2800" b="1" dirty="0">
                <a:solidFill>
                  <a:srgbClr val="00ACDA"/>
                </a:solidFill>
                <a:latin typeface="Apex Sans Book" panose="02010600040501010103" pitchFamily="2" charset="77"/>
              </a:rPr>
              <a:t>Alberta Innovates</a:t>
            </a:r>
            <a:br>
              <a:rPr lang="en-US" sz="2800" dirty="0">
                <a:solidFill>
                  <a:srgbClr val="00ACDA"/>
                </a:solidFill>
                <a:latin typeface="Apex Sans Book" panose="02010600040501010103" pitchFamily="2" charset="77"/>
              </a:rPr>
            </a:br>
            <a:r>
              <a:rPr lang="en-US" sz="2800" dirty="0">
                <a:solidFill>
                  <a:srgbClr val="00ACDA"/>
                </a:solidFill>
                <a:latin typeface="Apex Sans Book" panose="02010600040501010103" pitchFamily="2" charset="77"/>
              </a:rPr>
              <a:t>Thursday May 26, 2022 </a:t>
            </a:r>
            <a:r>
              <a:rPr lang="en-US" sz="2800" b="1" dirty="0">
                <a:solidFill>
                  <a:srgbClr val="00B188"/>
                </a:solidFill>
                <a:latin typeface="Apex Sans Book" panose="02010600040501010103" pitchFamily="2" charset="77"/>
              </a:rPr>
              <a:t> </a:t>
            </a:r>
            <a:endParaRPr lang="en-CA" sz="2800" b="1" dirty="0">
              <a:solidFill>
                <a:srgbClr val="00B188"/>
              </a:solidFill>
              <a:latin typeface="Apex Sans Book" panose="02010600040501010103" pitchFamily="2" charset="7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83828-E8E2-48CE-B968-850105F586A6}"/>
              </a:ext>
            </a:extLst>
          </p:cNvPr>
          <p:cNvSpPr txBox="1"/>
          <p:nvPr/>
        </p:nvSpPr>
        <p:spPr>
          <a:xfrm>
            <a:off x="874713" y="1849617"/>
            <a:ext cx="80112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 dirty="0">
                <a:solidFill>
                  <a:srgbClr val="05ACD8"/>
                </a:solidFill>
              </a:rPr>
              <a:t>NPUC Workshop: Advances in Bitumen Processing</a:t>
            </a:r>
          </a:p>
        </p:txBody>
      </p:sp>
    </p:spTree>
    <p:extLst>
      <p:ext uri="{BB962C8B-B14F-4D97-AF65-F5344CB8AC3E}">
        <p14:creationId xmlns:p14="http://schemas.microsoft.com/office/powerpoint/2010/main" val="389264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941E5-0083-49AA-86CA-337FE9E2C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9D8A35D-6D72-42B4-8A5D-8BE77CF8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Capital costs for refining and upgrading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519310-98E9-43F0-8331-AA64891554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1921" y="1772148"/>
            <a:ext cx="4489683" cy="38068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CA" sz="3200" dirty="0"/>
              <a:t>Full upgraders cost over $60K/BBL/d</a:t>
            </a:r>
          </a:p>
          <a:p>
            <a:r>
              <a:rPr lang="en-CA" sz="3200" dirty="0"/>
              <a:t>Target for partial upgrading under $30K/BBL/d</a:t>
            </a:r>
          </a:p>
          <a:p>
            <a:r>
              <a:rPr lang="en-CA" sz="3200" dirty="0"/>
              <a:t>Northwest Refinery cost $ 124K/BBL dilbit/d</a:t>
            </a:r>
          </a:p>
          <a:p>
            <a:r>
              <a:rPr lang="en-CA" sz="3200" dirty="0"/>
              <a:t>Supporting facilities can be ½ total cost or more</a:t>
            </a:r>
          </a:p>
        </p:txBody>
      </p:sp>
      <p:pic>
        <p:nvPicPr>
          <p:cNvPr id="18" name="Picture 17" descr="A view of a city&#10;&#10;Description automatically generated">
            <a:extLst>
              <a:ext uri="{FF2B5EF4-FFF2-40B4-BE49-F238E27FC236}">
                <a16:creationId xmlns:a16="http://schemas.microsoft.com/office/drawing/2014/main" id="{0E886992-DB61-44C2-90FA-FD6EACEF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5" y="2533369"/>
            <a:ext cx="5715000" cy="2714625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FD2EA0C6-D7CF-45F8-92C4-951FE190FC20}"/>
              </a:ext>
            </a:extLst>
          </p:cNvPr>
          <p:cNvSpPr/>
          <p:nvPr/>
        </p:nvSpPr>
        <p:spPr>
          <a:xfrm rot="2939395">
            <a:off x="2433225" y="3702957"/>
            <a:ext cx="1592571" cy="830603"/>
          </a:xfrm>
          <a:prstGeom prst="parallelogram">
            <a:avLst>
              <a:gd name="adj" fmla="val 6403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E0F7B7-F619-4D1A-9F53-E657A94E348C}"/>
              </a:ext>
            </a:extLst>
          </p:cNvPr>
          <p:cNvSpPr txBox="1"/>
          <p:nvPr/>
        </p:nvSpPr>
        <p:spPr>
          <a:xfrm>
            <a:off x="457200" y="2164037"/>
            <a:ext cx="290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Northwest Sturgeon Refinery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F52C30-9C17-4355-86AB-61632F0521D0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3577530" y="4518468"/>
            <a:ext cx="416246" cy="108447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A004BD-4DF3-4829-B493-4CC62AEECD23}"/>
              </a:ext>
            </a:extLst>
          </p:cNvPr>
          <p:cNvSpPr txBox="1"/>
          <p:nvPr/>
        </p:nvSpPr>
        <p:spPr>
          <a:xfrm>
            <a:off x="3617259" y="5546004"/>
            <a:ext cx="226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Processing equipment</a:t>
            </a:r>
          </a:p>
        </p:txBody>
      </p:sp>
    </p:spTree>
    <p:extLst>
      <p:ext uri="{BB962C8B-B14F-4D97-AF65-F5344CB8AC3E}">
        <p14:creationId xmlns:p14="http://schemas.microsoft.com/office/powerpoint/2010/main" val="290034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4A957-0A13-449C-9139-A36A4DCB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79" y="731809"/>
            <a:ext cx="8819536" cy="5173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9D6D2F-DDB7-4F52-8C30-C89DD07B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7" y="220105"/>
            <a:ext cx="10515600" cy="1325563"/>
          </a:xfrm>
        </p:spPr>
        <p:txBody>
          <a:bodyPr/>
          <a:lstStyle/>
          <a:p>
            <a:r>
              <a:rPr lang="en-CA" dirty="0"/>
              <a:t>GHG Emissions from Upgrading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E488D-C540-464D-BFFC-533676C462BA}"/>
              </a:ext>
            </a:extLst>
          </p:cNvPr>
          <p:cNvSpPr txBox="1"/>
          <p:nvPr/>
        </p:nvSpPr>
        <p:spPr>
          <a:xfrm>
            <a:off x="9262510" y="1361002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Pacheco et al.,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B4056A-8CEF-52BF-63BF-5E314D232ADA}"/>
              </a:ext>
            </a:extLst>
          </p:cNvPr>
          <p:cNvGrpSpPr/>
          <p:nvPr/>
        </p:nvGrpSpPr>
        <p:grpSpPr>
          <a:xfrm>
            <a:off x="2189299" y="5541415"/>
            <a:ext cx="7449016" cy="594204"/>
            <a:chOff x="2189299" y="5541415"/>
            <a:chExt cx="7449016" cy="5942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80045-4394-DA89-83DD-57A7E07989F8}"/>
                </a:ext>
              </a:extLst>
            </p:cNvPr>
            <p:cNvSpPr txBox="1"/>
            <p:nvPr/>
          </p:nvSpPr>
          <p:spPr>
            <a:xfrm>
              <a:off x="5087540" y="5541416"/>
              <a:ext cx="17219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Hydroconversion</a:t>
              </a:r>
            </a:p>
            <a:p>
              <a:pPr algn="ctr"/>
              <a:r>
                <a:rPr lang="en-CA" sz="1600" dirty="0"/>
                <a:t>Shell/CNRL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575DE3-7ADA-09B1-56E1-3D4CC271C286}"/>
                </a:ext>
              </a:extLst>
            </p:cNvPr>
            <p:cNvSpPr txBox="1"/>
            <p:nvPr/>
          </p:nvSpPr>
          <p:spPr>
            <a:xfrm>
              <a:off x="2189299" y="5550844"/>
              <a:ext cx="224959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Delayed coking</a:t>
              </a:r>
            </a:p>
            <a:p>
              <a:pPr algn="ctr"/>
              <a:r>
                <a:rPr lang="en-CA" sz="1600" dirty="0"/>
                <a:t>Suncor, CNRL Horizon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27D9F5-68EB-5FE7-9067-89FBCEA6AF60}"/>
                </a:ext>
              </a:extLst>
            </p:cNvPr>
            <p:cNvSpPr txBox="1"/>
            <p:nvPr/>
          </p:nvSpPr>
          <p:spPr>
            <a:xfrm>
              <a:off x="6910361" y="5541415"/>
              <a:ext cx="27279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Fluid coking + Hydroconversion, Syncrude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59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4B73D-B8BA-41B6-86F4-8C0D49293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Range of Bitumen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347E5-094D-4841-9F58-26F5E427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50" y="1210165"/>
            <a:ext cx="6655365" cy="48558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9DC59-BC4C-4EF9-A710-C4598E60EED9}"/>
              </a:ext>
            </a:extLst>
          </p:cNvPr>
          <p:cNvCxnSpPr/>
          <p:nvPr/>
        </p:nvCxnSpPr>
        <p:spPr>
          <a:xfrm>
            <a:off x="6002620" y="1489853"/>
            <a:ext cx="0" cy="26282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70E572-0AE5-48DB-A6D4-F123DEC794B5}"/>
              </a:ext>
            </a:extLst>
          </p:cNvPr>
          <p:cNvCxnSpPr/>
          <p:nvPr/>
        </p:nvCxnSpPr>
        <p:spPr>
          <a:xfrm>
            <a:off x="5997395" y="1578679"/>
            <a:ext cx="142646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12F5F8-045F-4C3A-A34F-A6CD595E789B}"/>
              </a:ext>
            </a:extLst>
          </p:cNvPr>
          <p:cNvSpPr txBox="1"/>
          <p:nvPr/>
        </p:nvSpPr>
        <p:spPr>
          <a:xfrm>
            <a:off x="5963436" y="1200161"/>
            <a:ext cx="183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Vacuum residue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FB2E36-9312-488B-A921-5A5AA2D90BB1}"/>
              </a:ext>
            </a:extLst>
          </p:cNvPr>
          <p:cNvCxnSpPr>
            <a:cxnSpLocks/>
          </p:cNvCxnSpPr>
          <p:nvPr/>
        </p:nvCxnSpPr>
        <p:spPr>
          <a:xfrm flipH="1" flipV="1">
            <a:off x="5009840" y="1489852"/>
            <a:ext cx="1" cy="368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7DAFF8-399D-40D0-B997-C8DD61A3329E}"/>
              </a:ext>
            </a:extLst>
          </p:cNvPr>
          <p:cNvSpPr txBox="1"/>
          <p:nvPr/>
        </p:nvSpPr>
        <p:spPr>
          <a:xfrm>
            <a:off x="5154805" y="1199794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VGO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2DFC42E-F803-4509-AEF7-80E4C1D3693B}"/>
              </a:ext>
            </a:extLst>
          </p:cNvPr>
          <p:cNvSpPr/>
          <p:nvPr/>
        </p:nvSpPr>
        <p:spPr>
          <a:xfrm rot="5400000">
            <a:off x="5412515" y="1199081"/>
            <a:ext cx="155448" cy="734833"/>
          </a:xfrm>
          <a:prstGeom prst="leftBrace">
            <a:avLst>
              <a:gd name="adj1" fmla="val 8333"/>
              <a:gd name="adj2" fmla="val 51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4D555B-F381-48EC-A724-F1CE712891E7}"/>
              </a:ext>
            </a:extLst>
          </p:cNvPr>
          <p:cNvCxnSpPr/>
          <p:nvPr/>
        </p:nvCxnSpPr>
        <p:spPr>
          <a:xfrm flipH="1" flipV="1">
            <a:off x="2966808" y="1566497"/>
            <a:ext cx="1854926" cy="121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4C348-F667-4F18-AB89-ED11B13E298E}"/>
              </a:ext>
            </a:extLst>
          </p:cNvPr>
          <p:cNvSpPr txBox="1"/>
          <p:nvPr/>
        </p:nvSpPr>
        <p:spPr>
          <a:xfrm>
            <a:off x="3214356" y="932349"/>
            <a:ext cx="146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Atmospheric</a:t>
            </a:r>
          </a:p>
          <a:p>
            <a:pPr algn="ctr"/>
            <a:r>
              <a:rPr lang="en-CA" sz="1800" dirty="0"/>
              <a:t>distillate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042113-43EA-56DC-3386-D657E9B49939}"/>
              </a:ext>
            </a:extLst>
          </p:cNvPr>
          <p:cNvSpPr/>
          <p:nvPr/>
        </p:nvSpPr>
        <p:spPr>
          <a:xfrm>
            <a:off x="4212139" y="4949559"/>
            <a:ext cx="407054" cy="4365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353B46-258A-26AB-FBB4-7F6A5290C959}"/>
              </a:ext>
            </a:extLst>
          </p:cNvPr>
          <p:cNvSpPr/>
          <p:nvPr/>
        </p:nvSpPr>
        <p:spPr>
          <a:xfrm>
            <a:off x="5769569" y="1970385"/>
            <a:ext cx="2312547" cy="22476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E0871-9C10-52D0-88AA-5118DF924491}"/>
              </a:ext>
            </a:extLst>
          </p:cNvPr>
          <p:cNvSpPr txBox="1"/>
          <p:nvPr/>
        </p:nvSpPr>
        <p:spPr>
          <a:xfrm>
            <a:off x="8275226" y="978515"/>
            <a:ext cx="33261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Bitumen contains over 50% vacuum residue</a:t>
            </a:r>
          </a:p>
          <a:p>
            <a:endParaRPr lang="en-C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Molecular weight to over 1200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C</a:t>
            </a:r>
            <a:r>
              <a:rPr lang="en-CA" sz="2400" b="1" baseline="-25000" dirty="0"/>
              <a:t>40</a:t>
            </a:r>
            <a:r>
              <a:rPr lang="en-CA" sz="2400" b="1" dirty="0"/>
              <a:t> to C</a:t>
            </a:r>
            <a:r>
              <a:rPr lang="en-CA" sz="2400" b="1" baseline="-25000" dirty="0"/>
              <a:t>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Up to 4 sulfur atoms per molecule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N, Ni, V</a:t>
            </a:r>
          </a:p>
          <a:p>
            <a:endParaRPr lang="en-CA" sz="2400" b="1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57778-FB97-F8F5-F311-45B5FF69AF80}"/>
              </a:ext>
            </a:extLst>
          </p:cNvPr>
          <p:cNvSpPr txBox="1"/>
          <p:nvPr/>
        </p:nvSpPr>
        <p:spPr>
          <a:xfrm>
            <a:off x="4274027" y="4444037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C</a:t>
            </a:r>
            <a:r>
              <a:rPr lang="en-CA" sz="2800" b="1" baseline="-25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5714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Bent 14">
            <a:extLst>
              <a:ext uri="{FF2B5EF4-FFF2-40B4-BE49-F238E27FC236}">
                <a16:creationId xmlns:a16="http://schemas.microsoft.com/office/drawing/2014/main" id="{4CD84B40-EE78-2080-E3BE-53CBF4909669}"/>
              </a:ext>
            </a:extLst>
          </p:cNvPr>
          <p:cNvSpPr/>
          <p:nvPr/>
        </p:nvSpPr>
        <p:spPr>
          <a:xfrm rot="5400000">
            <a:off x="4845434" y="1488885"/>
            <a:ext cx="760448" cy="1730555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73F121-AA7B-10DA-C9A5-EC9A4FF62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5454" y="5441794"/>
            <a:ext cx="2743200" cy="365125"/>
          </a:xfrm>
        </p:spPr>
        <p:txBody>
          <a:bodyPr/>
          <a:lstStyle/>
          <a:p>
            <a:fld id="{94F69F10-320D-B241-AD67-27A209E600A5}" type="slidenum">
              <a:rPr lang="es-CO" smtClean="0"/>
              <a:t>13</a:t>
            </a:fld>
            <a:endParaRPr lang="es-C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98B325-1F4D-5680-2301-381E5436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Current Commercial Options for Processing of Vacuum Residue (VR)</a:t>
            </a:r>
            <a:br>
              <a:rPr lang="en-US" sz="3600" dirty="0"/>
            </a:br>
            <a:endParaRPr lang="en-CA" sz="36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BB7131-4462-7844-F7B8-543D99871201}"/>
              </a:ext>
            </a:extLst>
          </p:cNvPr>
          <p:cNvSpPr/>
          <p:nvPr/>
        </p:nvSpPr>
        <p:spPr>
          <a:xfrm>
            <a:off x="1460426" y="2824779"/>
            <a:ext cx="2414016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D6B5C-14DE-0936-4941-5BA252561BFD}"/>
              </a:ext>
            </a:extLst>
          </p:cNvPr>
          <p:cNvSpPr txBox="1"/>
          <p:nvPr/>
        </p:nvSpPr>
        <p:spPr>
          <a:xfrm>
            <a:off x="1132130" y="2363114"/>
            <a:ext cx="228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Vacuum Residue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601473D4-BB34-9077-F59F-194301049554}"/>
              </a:ext>
            </a:extLst>
          </p:cNvPr>
          <p:cNvSpPr/>
          <p:nvPr/>
        </p:nvSpPr>
        <p:spPr>
          <a:xfrm rot="10800000" flipH="1">
            <a:off x="3843971" y="3962554"/>
            <a:ext cx="663594" cy="136898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D491F0D0-1179-F2B2-3151-29F7F1F04717}"/>
              </a:ext>
            </a:extLst>
          </p:cNvPr>
          <p:cNvSpPr/>
          <p:nvPr/>
        </p:nvSpPr>
        <p:spPr>
          <a:xfrm rot="10800000" flipH="1">
            <a:off x="3843972" y="3025399"/>
            <a:ext cx="663594" cy="136898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5F8F0BB6-278D-A1B1-897E-123402867306}"/>
              </a:ext>
            </a:extLst>
          </p:cNvPr>
          <p:cNvSpPr/>
          <p:nvPr/>
        </p:nvSpPr>
        <p:spPr>
          <a:xfrm>
            <a:off x="3843969" y="1890019"/>
            <a:ext cx="663595" cy="1407854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DF4E7-A6AA-B291-B85B-7AA224EDEC0D}"/>
              </a:ext>
            </a:extLst>
          </p:cNvPr>
          <p:cNvSpPr txBox="1"/>
          <p:nvPr/>
        </p:nvSpPr>
        <p:spPr>
          <a:xfrm>
            <a:off x="1414229" y="3837860"/>
            <a:ext cx="2506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Separate by Distillation or Solvent Separation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176C0-FA62-E707-11EB-C5435328E045}"/>
              </a:ext>
            </a:extLst>
          </p:cNvPr>
          <p:cNvSpPr txBox="1"/>
          <p:nvPr/>
        </p:nvSpPr>
        <p:spPr>
          <a:xfrm>
            <a:off x="4507564" y="402505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Fuel Oils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DBA482-2C20-D9C5-F564-69B4211583FE}"/>
              </a:ext>
            </a:extLst>
          </p:cNvPr>
          <p:cNvSpPr txBox="1"/>
          <p:nvPr/>
        </p:nvSpPr>
        <p:spPr>
          <a:xfrm>
            <a:off x="4507563" y="4952975"/>
            <a:ext cx="16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Asphalt Binders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7295C2-E157-8461-8B37-55632AF2CAB1}"/>
              </a:ext>
            </a:extLst>
          </p:cNvPr>
          <p:cNvSpPr txBox="1"/>
          <p:nvPr/>
        </p:nvSpPr>
        <p:spPr>
          <a:xfrm>
            <a:off x="3171331" y="1423017"/>
            <a:ext cx="360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Thermal Cracking, T&gt;390°C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EC3AEB30-58D5-4C66-BB57-AAA910421051}"/>
              </a:ext>
            </a:extLst>
          </p:cNvPr>
          <p:cNvSpPr/>
          <p:nvPr/>
        </p:nvSpPr>
        <p:spPr>
          <a:xfrm rot="5400000">
            <a:off x="6146694" y="1488885"/>
            <a:ext cx="760448" cy="1730555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17AE35BA-BA5E-607A-78B7-4F7388F7F4E2}"/>
              </a:ext>
            </a:extLst>
          </p:cNvPr>
          <p:cNvSpPr/>
          <p:nvPr/>
        </p:nvSpPr>
        <p:spPr>
          <a:xfrm rot="5400000">
            <a:off x="7515420" y="1488718"/>
            <a:ext cx="760448" cy="1730555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0F85D4F3-A631-0643-ABA0-1C57F94A07CE}"/>
              </a:ext>
            </a:extLst>
          </p:cNvPr>
          <p:cNvSpPr/>
          <p:nvPr/>
        </p:nvSpPr>
        <p:spPr>
          <a:xfrm rot="5400000">
            <a:off x="8816680" y="1488551"/>
            <a:ext cx="760448" cy="1730555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12B3B-5A8A-43A3-EE7C-74C725496C9C}"/>
              </a:ext>
            </a:extLst>
          </p:cNvPr>
          <p:cNvSpPr txBox="1"/>
          <p:nvPr/>
        </p:nvSpPr>
        <p:spPr>
          <a:xfrm>
            <a:off x="5157595" y="2690941"/>
            <a:ext cx="1432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/>
              <a:t>Visbreaking</a:t>
            </a:r>
            <a:endParaRPr lang="en-CA" b="1" dirty="0"/>
          </a:p>
          <a:p>
            <a:pPr algn="ctr"/>
            <a:r>
              <a:rPr lang="en-CA" sz="1400" b="1" dirty="0"/>
              <a:t>(Mild Thermal Cracking)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3EA1C5-FB93-C493-F75D-E17819335BA3}"/>
              </a:ext>
            </a:extLst>
          </p:cNvPr>
          <p:cNvSpPr txBox="1"/>
          <p:nvPr/>
        </p:nvSpPr>
        <p:spPr>
          <a:xfrm>
            <a:off x="6818190" y="270661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Coking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9A4AF-93AF-0A53-6984-C65B3E5B07BA}"/>
              </a:ext>
            </a:extLst>
          </p:cNvPr>
          <p:cNvSpPr txBox="1"/>
          <p:nvPr/>
        </p:nvSpPr>
        <p:spPr>
          <a:xfrm>
            <a:off x="7737641" y="2706616"/>
            <a:ext cx="17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Hydroconversion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664C1-223B-BB57-F26E-579256DFCBDA}"/>
              </a:ext>
            </a:extLst>
          </p:cNvPr>
          <p:cNvSpPr txBox="1"/>
          <p:nvPr/>
        </p:nvSpPr>
        <p:spPr>
          <a:xfrm>
            <a:off x="9577326" y="2711841"/>
            <a:ext cx="53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FCC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EA54AD4-F4F6-428C-2232-CA4043357901}"/>
              </a:ext>
            </a:extLst>
          </p:cNvPr>
          <p:cNvSpPr/>
          <p:nvPr/>
        </p:nvSpPr>
        <p:spPr>
          <a:xfrm rot="16200000">
            <a:off x="8810213" y="2231686"/>
            <a:ext cx="261257" cy="202337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5F5BE-EB85-92E4-DD9B-EE24F0CBAE81}"/>
              </a:ext>
            </a:extLst>
          </p:cNvPr>
          <p:cNvSpPr txBox="1"/>
          <p:nvPr/>
        </p:nvSpPr>
        <p:spPr>
          <a:xfrm>
            <a:off x="7801253" y="3418696"/>
            <a:ext cx="25403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Two-step processes – thermal cracking then catalysis of fragments</a:t>
            </a: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FEC92A6E-835F-E142-C606-07D2F7B95332}"/>
              </a:ext>
            </a:extLst>
          </p:cNvPr>
          <p:cNvSpPr/>
          <p:nvPr/>
        </p:nvSpPr>
        <p:spPr>
          <a:xfrm rot="10800000" flipH="1">
            <a:off x="3850327" y="4926342"/>
            <a:ext cx="663594" cy="136898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1D03F2-141A-BAA9-A9FC-3EC1C8B6F0C2}"/>
              </a:ext>
            </a:extLst>
          </p:cNvPr>
          <p:cNvSpPr txBox="1"/>
          <p:nvPr/>
        </p:nvSpPr>
        <p:spPr>
          <a:xfrm>
            <a:off x="4599181" y="5806919"/>
            <a:ext cx="312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Asphaltene precipitated for </a:t>
            </a:r>
          </a:p>
          <a:p>
            <a:r>
              <a:rPr lang="en-CA" b="1" dirty="0"/>
              <a:t>sequestration or fuel</a:t>
            </a:r>
          </a:p>
        </p:txBody>
      </p:sp>
    </p:spTree>
    <p:extLst>
      <p:ext uri="{BB962C8B-B14F-4D97-AF65-F5344CB8AC3E}">
        <p14:creationId xmlns:p14="http://schemas.microsoft.com/office/powerpoint/2010/main" val="311452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DA752-4D23-4F52-A030-3E8A27898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6E16E2-7B6B-4D1D-8CA4-CDE218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4" y="2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Why is heat is the main option for largest molecules? </a:t>
            </a:r>
            <a:br>
              <a:rPr lang="en-CA" sz="4000" dirty="0"/>
            </a:br>
            <a:endParaRPr lang="en-CA" sz="40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7F7518-0C46-4647-B21F-3B9621F3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18" y="1098772"/>
            <a:ext cx="4165592" cy="33220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98C2359-9345-4E48-98F2-B49BB16A3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9" y="1915090"/>
            <a:ext cx="1773452" cy="15510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A0B4F1-DB07-4F31-88A9-7C69FDD8A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860" y="1640562"/>
            <a:ext cx="2837676" cy="22181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9CAFC0-C521-4276-BD0B-0000244AC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21" y="3649786"/>
            <a:ext cx="2264954" cy="191311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6C453A4-0758-45F8-A181-1D3BFEEC35C0}"/>
              </a:ext>
            </a:extLst>
          </p:cNvPr>
          <p:cNvGrpSpPr/>
          <p:nvPr/>
        </p:nvGrpSpPr>
        <p:grpSpPr>
          <a:xfrm>
            <a:off x="3071007" y="3813619"/>
            <a:ext cx="3490540" cy="2422678"/>
            <a:chOff x="7482008" y="1694917"/>
            <a:chExt cx="3232913" cy="21692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52EDAED-9F09-4EA9-98DF-935F24CB7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82008" y="1694917"/>
              <a:ext cx="3232913" cy="216920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29C6DF-5403-41C1-94B0-42107EE57FDB}"/>
                </a:ext>
              </a:extLst>
            </p:cNvPr>
            <p:cNvSpPr/>
            <p:nvPr/>
          </p:nvSpPr>
          <p:spPr>
            <a:xfrm>
              <a:off x="9219062" y="3183029"/>
              <a:ext cx="1495859" cy="681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95BF230-2606-484E-A884-74FC62A00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445" y="4259506"/>
            <a:ext cx="2306171" cy="2092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0B6141-3438-4CBC-846A-68F7BA467C1F}"/>
              </a:ext>
            </a:extLst>
          </p:cNvPr>
          <p:cNvSpPr txBox="1"/>
          <p:nvPr/>
        </p:nvSpPr>
        <p:spPr>
          <a:xfrm>
            <a:off x="1106939" y="954333"/>
            <a:ext cx="4567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/>
              <a:t>80-90 wt% bridged structures</a:t>
            </a:r>
          </a:p>
          <a:p>
            <a:pPr algn="ctr"/>
            <a:r>
              <a:rPr lang="en-CA" sz="2800" b="1" dirty="0"/>
              <a:t>Strong aggregation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B33380-85CE-481B-8D19-D3D3E3320E82}"/>
              </a:ext>
            </a:extLst>
          </p:cNvPr>
          <p:cNvSpPr txBox="1"/>
          <p:nvPr/>
        </p:nvSpPr>
        <p:spPr>
          <a:xfrm>
            <a:off x="6617183" y="987114"/>
            <a:ext cx="5081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/>
              <a:t>10-20 wt% large aromatic groups</a:t>
            </a:r>
          </a:p>
          <a:p>
            <a:pPr algn="ctr"/>
            <a:r>
              <a:rPr lang="en-CA" sz="2800" b="1" dirty="0"/>
              <a:t>Weak aggregation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7CEE1F-B8F6-45B8-A083-041823B33AC2}"/>
              </a:ext>
            </a:extLst>
          </p:cNvPr>
          <p:cNvSpPr txBox="1"/>
          <p:nvPr/>
        </p:nvSpPr>
        <p:spPr>
          <a:xfrm>
            <a:off x="4042090" y="6176956"/>
            <a:ext cx="66218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Non-Contact AFM images from Schuler et al., Energy and Fuels, 2017</a:t>
            </a:r>
          </a:p>
          <a:p>
            <a:r>
              <a:rPr lang="en-CA" dirty="0"/>
              <a:t>Concentrations from Chacon-</a:t>
            </a:r>
            <a:r>
              <a:rPr lang="en-CA" dirty="0" err="1"/>
              <a:t>Patino</a:t>
            </a:r>
            <a:r>
              <a:rPr lang="en-CA" dirty="0"/>
              <a:t> et al., Energy and Fuels, 2018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0D0C971-B2F3-49CB-87B6-23E9ED845C7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03918" y="5711561"/>
            <a:ext cx="3466338" cy="8675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096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Bent 15">
            <a:extLst>
              <a:ext uri="{FF2B5EF4-FFF2-40B4-BE49-F238E27FC236}">
                <a16:creationId xmlns:a16="http://schemas.microsoft.com/office/drawing/2014/main" id="{8540EC29-3CE5-BAE8-607C-1A5F27C77460}"/>
              </a:ext>
            </a:extLst>
          </p:cNvPr>
          <p:cNvSpPr/>
          <p:nvPr/>
        </p:nvSpPr>
        <p:spPr>
          <a:xfrm flipV="1">
            <a:off x="6688895" y="3111948"/>
            <a:ext cx="1775706" cy="965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4186E709-0A72-D28F-B7A7-8746E119A229}"/>
              </a:ext>
            </a:extLst>
          </p:cNvPr>
          <p:cNvSpPr/>
          <p:nvPr/>
        </p:nvSpPr>
        <p:spPr>
          <a:xfrm>
            <a:off x="6703909" y="2622683"/>
            <a:ext cx="1775706" cy="1067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075CFDE6-57CA-EA74-7526-1C63790A3DD0}"/>
              </a:ext>
            </a:extLst>
          </p:cNvPr>
          <p:cNvSpPr/>
          <p:nvPr/>
        </p:nvSpPr>
        <p:spPr>
          <a:xfrm>
            <a:off x="6707566" y="1891765"/>
            <a:ext cx="1775706" cy="1067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5263A-F20F-E9F4-BB2C-8E92A05E4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68F6C-67F4-1A7D-CB62-8FC21E79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Thermal Cracking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F27DD49-E79C-B095-973E-33649FDA1DED}"/>
              </a:ext>
            </a:extLst>
          </p:cNvPr>
          <p:cNvSpPr/>
          <p:nvPr/>
        </p:nvSpPr>
        <p:spPr>
          <a:xfrm>
            <a:off x="1460426" y="2824779"/>
            <a:ext cx="2414016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0B48B-9A35-BB62-CE50-4D236433CB63}"/>
              </a:ext>
            </a:extLst>
          </p:cNvPr>
          <p:cNvSpPr txBox="1"/>
          <p:nvPr/>
        </p:nvSpPr>
        <p:spPr>
          <a:xfrm>
            <a:off x="1132130" y="2363114"/>
            <a:ext cx="228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Vacuum Residue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C971CB-F1B1-423A-9436-CB2B93C51551}"/>
              </a:ext>
            </a:extLst>
          </p:cNvPr>
          <p:cNvSpPr/>
          <p:nvPr/>
        </p:nvSpPr>
        <p:spPr>
          <a:xfrm>
            <a:off x="3874441" y="2235855"/>
            <a:ext cx="3263778" cy="1752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Bond Breakage</a:t>
            </a:r>
          </a:p>
          <a:p>
            <a:pPr algn="ctr"/>
            <a:r>
              <a:rPr lang="en-CA" sz="2000" dirty="0"/>
              <a:t>Molecular Rearrangement</a:t>
            </a:r>
          </a:p>
          <a:p>
            <a:pPr algn="ctr"/>
            <a:r>
              <a:rPr lang="en-CA" sz="2000" dirty="0"/>
              <a:t>Addition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6163AA9F-502D-19BB-1F17-93F231F848C0}"/>
              </a:ext>
            </a:extLst>
          </p:cNvPr>
          <p:cNvSpPr/>
          <p:nvPr/>
        </p:nvSpPr>
        <p:spPr>
          <a:xfrm>
            <a:off x="6707566" y="1168072"/>
            <a:ext cx="1775706" cy="1067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BE4724AA-A7C8-5FC6-2ADF-8C0D64C999DF}"/>
              </a:ext>
            </a:extLst>
          </p:cNvPr>
          <p:cNvSpPr/>
          <p:nvPr/>
        </p:nvSpPr>
        <p:spPr>
          <a:xfrm flipV="1">
            <a:off x="6678069" y="3987964"/>
            <a:ext cx="1775706" cy="965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541B9-8AFB-12B6-155D-1CDF49166597}"/>
              </a:ext>
            </a:extLst>
          </p:cNvPr>
          <p:cNvSpPr txBox="1"/>
          <p:nvPr/>
        </p:nvSpPr>
        <p:spPr>
          <a:xfrm>
            <a:off x="8453775" y="846834"/>
            <a:ext cx="266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Methane, ethane, propane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52888-B09E-FE7A-30FC-9F15929B5DD6}"/>
              </a:ext>
            </a:extLst>
          </p:cNvPr>
          <p:cNvSpPr txBox="1"/>
          <p:nvPr/>
        </p:nvSpPr>
        <p:spPr>
          <a:xfrm>
            <a:off x="8483272" y="4470482"/>
            <a:ext cx="26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Coke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EC8E0-E823-33F7-07B2-11C2258AEA76}"/>
              </a:ext>
            </a:extLst>
          </p:cNvPr>
          <p:cNvSpPr txBox="1"/>
          <p:nvPr/>
        </p:nvSpPr>
        <p:spPr>
          <a:xfrm>
            <a:off x="8483272" y="1925853"/>
            <a:ext cx="33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Olefins (ethylene etc.)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1296D-4ED0-7425-A83E-E2BAADAD5035}"/>
              </a:ext>
            </a:extLst>
          </p:cNvPr>
          <p:cNvSpPr txBox="1"/>
          <p:nvPr/>
        </p:nvSpPr>
        <p:spPr>
          <a:xfrm>
            <a:off x="8486929" y="2667800"/>
            <a:ext cx="33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Distillates (C</a:t>
            </a:r>
            <a:r>
              <a:rPr lang="en-CA" sz="2400" b="1" baseline="-25000" dirty="0"/>
              <a:t>5</a:t>
            </a:r>
            <a:r>
              <a:rPr lang="en-CA" sz="2400" b="1" dirty="0"/>
              <a:t> to C</a:t>
            </a:r>
            <a:r>
              <a:rPr lang="en-CA" sz="2400" b="1" baseline="-25000" dirty="0"/>
              <a:t>40</a:t>
            </a:r>
            <a:r>
              <a:rPr lang="en-CA" sz="2400" b="1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6FB6D-4740-3FE7-EE13-C1B16F8755BE}"/>
              </a:ext>
            </a:extLst>
          </p:cNvPr>
          <p:cNvSpPr txBox="1"/>
          <p:nvPr/>
        </p:nvSpPr>
        <p:spPr>
          <a:xfrm>
            <a:off x="8479615" y="3620490"/>
            <a:ext cx="333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Unconverted VR (C</a:t>
            </a:r>
            <a:r>
              <a:rPr lang="en-CA" sz="2400" b="1" baseline="-25000" dirty="0"/>
              <a:t>40</a:t>
            </a:r>
            <a:r>
              <a:rPr lang="en-CA" sz="2400" b="1" dirty="0"/>
              <a:t> to C</a:t>
            </a:r>
            <a:r>
              <a:rPr lang="en-CA" sz="2400" b="1" baseline="-25000" dirty="0"/>
              <a:t>60</a:t>
            </a:r>
            <a:r>
              <a:rPr lang="en-CA" sz="2400" b="1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BFCB6-0394-AC34-F277-EA95D8C57874}"/>
              </a:ext>
            </a:extLst>
          </p:cNvPr>
          <p:cNvSpPr txBox="1"/>
          <p:nvPr/>
        </p:nvSpPr>
        <p:spPr>
          <a:xfrm>
            <a:off x="983801" y="4329528"/>
            <a:ext cx="5447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Extremely complex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Very limited control over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Time and temperature </a:t>
            </a:r>
            <a:r>
              <a:rPr lang="en-CA" sz="2400" dirty="0">
                <a:sym typeface="Symbol" panose="05050102010706020507" pitchFamily="18" charset="2"/>
              </a:rPr>
              <a:t> “severity”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ym typeface="Symbol" panose="05050102010706020507" pitchFamily="18" charset="2"/>
              </a:rPr>
              <a:t>Recycle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8835E-F0B6-B276-96B5-65D870A4D045}"/>
              </a:ext>
            </a:extLst>
          </p:cNvPr>
          <p:cNvSpPr txBox="1"/>
          <p:nvPr/>
        </p:nvSpPr>
        <p:spPr>
          <a:xfrm>
            <a:off x="4424517" y="167471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Heat to &gt; 390°C</a:t>
            </a:r>
          </a:p>
        </p:txBody>
      </p:sp>
    </p:spTree>
    <p:extLst>
      <p:ext uri="{BB962C8B-B14F-4D97-AF65-F5344CB8AC3E}">
        <p14:creationId xmlns:p14="http://schemas.microsoft.com/office/powerpoint/2010/main" val="289965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Bent 15">
            <a:extLst>
              <a:ext uri="{FF2B5EF4-FFF2-40B4-BE49-F238E27FC236}">
                <a16:creationId xmlns:a16="http://schemas.microsoft.com/office/drawing/2014/main" id="{8540EC29-3CE5-BAE8-607C-1A5F27C77460}"/>
              </a:ext>
            </a:extLst>
          </p:cNvPr>
          <p:cNvSpPr/>
          <p:nvPr/>
        </p:nvSpPr>
        <p:spPr>
          <a:xfrm flipV="1">
            <a:off x="6688895" y="3111948"/>
            <a:ext cx="1775706" cy="965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4186E709-0A72-D28F-B7A7-8746E119A229}"/>
              </a:ext>
            </a:extLst>
          </p:cNvPr>
          <p:cNvSpPr/>
          <p:nvPr/>
        </p:nvSpPr>
        <p:spPr>
          <a:xfrm>
            <a:off x="6703909" y="2622683"/>
            <a:ext cx="1775706" cy="1067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075CFDE6-57CA-EA74-7526-1C63790A3DD0}"/>
              </a:ext>
            </a:extLst>
          </p:cNvPr>
          <p:cNvSpPr/>
          <p:nvPr/>
        </p:nvSpPr>
        <p:spPr>
          <a:xfrm>
            <a:off x="6707566" y="1891765"/>
            <a:ext cx="1775706" cy="1067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5263A-F20F-E9F4-BB2C-8E92A05E4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68F6C-67F4-1A7D-CB62-8FC21E79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82" y="246057"/>
            <a:ext cx="10515600" cy="1325563"/>
          </a:xfrm>
        </p:spPr>
        <p:txBody>
          <a:bodyPr/>
          <a:lstStyle/>
          <a:p>
            <a:r>
              <a:rPr lang="en-CA" dirty="0"/>
              <a:t>Hydroconversion – Catalyst Plus Hydrogen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F27DD49-E79C-B095-973E-33649FDA1DED}"/>
              </a:ext>
            </a:extLst>
          </p:cNvPr>
          <p:cNvSpPr/>
          <p:nvPr/>
        </p:nvSpPr>
        <p:spPr>
          <a:xfrm>
            <a:off x="1460426" y="2824779"/>
            <a:ext cx="2414016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0B48B-9A35-BB62-CE50-4D236433CB63}"/>
              </a:ext>
            </a:extLst>
          </p:cNvPr>
          <p:cNvSpPr txBox="1"/>
          <p:nvPr/>
        </p:nvSpPr>
        <p:spPr>
          <a:xfrm>
            <a:off x="1132130" y="2363114"/>
            <a:ext cx="228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Vacuum Residue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C971CB-F1B1-423A-9436-CB2B93C51551}"/>
              </a:ext>
            </a:extLst>
          </p:cNvPr>
          <p:cNvSpPr/>
          <p:nvPr/>
        </p:nvSpPr>
        <p:spPr>
          <a:xfrm>
            <a:off x="3874441" y="2235855"/>
            <a:ext cx="3263778" cy="1752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Bond Breakage</a:t>
            </a:r>
          </a:p>
          <a:p>
            <a:pPr algn="ctr"/>
            <a:r>
              <a:rPr lang="en-CA" sz="2000" dirty="0"/>
              <a:t>Molecular Rearrangement</a:t>
            </a:r>
          </a:p>
          <a:p>
            <a:pPr algn="ctr"/>
            <a:r>
              <a:rPr lang="en-CA" sz="2000" dirty="0"/>
              <a:t>Addition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6163AA9F-502D-19BB-1F17-93F231F848C0}"/>
              </a:ext>
            </a:extLst>
          </p:cNvPr>
          <p:cNvSpPr/>
          <p:nvPr/>
        </p:nvSpPr>
        <p:spPr>
          <a:xfrm>
            <a:off x="6707566" y="1168072"/>
            <a:ext cx="1775706" cy="1067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BE4724AA-A7C8-5FC6-2ADF-8C0D64C999DF}"/>
              </a:ext>
            </a:extLst>
          </p:cNvPr>
          <p:cNvSpPr/>
          <p:nvPr/>
        </p:nvSpPr>
        <p:spPr>
          <a:xfrm flipV="1">
            <a:off x="6678069" y="3987964"/>
            <a:ext cx="1775706" cy="965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541B9-8AFB-12B6-155D-1CDF49166597}"/>
              </a:ext>
            </a:extLst>
          </p:cNvPr>
          <p:cNvSpPr txBox="1"/>
          <p:nvPr/>
        </p:nvSpPr>
        <p:spPr>
          <a:xfrm>
            <a:off x="8453775" y="846834"/>
            <a:ext cx="266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Methane, ethane, propane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52888-B09E-FE7A-30FC-9F15929B5DD6}"/>
              </a:ext>
            </a:extLst>
          </p:cNvPr>
          <p:cNvSpPr txBox="1"/>
          <p:nvPr/>
        </p:nvSpPr>
        <p:spPr>
          <a:xfrm>
            <a:off x="8483272" y="4470482"/>
            <a:ext cx="26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Coke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EC8E0-E823-33F7-07B2-11C2258AEA76}"/>
              </a:ext>
            </a:extLst>
          </p:cNvPr>
          <p:cNvSpPr txBox="1"/>
          <p:nvPr/>
        </p:nvSpPr>
        <p:spPr>
          <a:xfrm>
            <a:off x="8483272" y="1925853"/>
            <a:ext cx="33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Olefins (ethylene etc.)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1296D-4ED0-7425-A83E-E2BAADAD5035}"/>
              </a:ext>
            </a:extLst>
          </p:cNvPr>
          <p:cNvSpPr txBox="1"/>
          <p:nvPr/>
        </p:nvSpPr>
        <p:spPr>
          <a:xfrm>
            <a:off x="8486929" y="2667800"/>
            <a:ext cx="33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Distillates (C</a:t>
            </a:r>
            <a:r>
              <a:rPr lang="en-CA" sz="2400" b="1" baseline="-25000" dirty="0"/>
              <a:t>5</a:t>
            </a:r>
            <a:r>
              <a:rPr lang="en-CA" sz="2400" b="1" dirty="0"/>
              <a:t> to C</a:t>
            </a:r>
            <a:r>
              <a:rPr lang="en-CA" sz="2400" b="1" baseline="-25000" dirty="0"/>
              <a:t>40</a:t>
            </a:r>
            <a:r>
              <a:rPr lang="en-CA" sz="2400" b="1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6FB6D-4740-3FE7-EE13-C1B16F8755BE}"/>
              </a:ext>
            </a:extLst>
          </p:cNvPr>
          <p:cNvSpPr txBox="1"/>
          <p:nvPr/>
        </p:nvSpPr>
        <p:spPr>
          <a:xfrm>
            <a:off x="8479615" y="3620490"/>
            <a:ext cx="333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Unconverted VR (C</a:t>
            </a:r>
            <a:r>
              <a:rPr lang="en-CA" sz="2400" b="1" baseline="-25000" dirty="0"/>
              <a:t>40</a:t>
            </a:r>
            <a:r>
              <a:rPr lang="en-CA" sz="2400" b="1" dirty="0"/>
              <a:t> to C</a:t>
            </a:r>
            <a:r>
              <a:rPr lang="en-CA" sz="2400" b="1" baseline="-25000" dirty="0"/>
              <a:t>60</a:t>
            </a:r>
            <a:r>
              <a:rPr lang="en-CA" sz="2400" b="1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BFCB6-0394-AC34-F277-EA95D8C57874}"/>
              </a:ext>
            </a:extLst>
          </p:cNvPr>
          <p:cNvSpPr txBox="1"/>
          <p:nvPr/>
        </p:nvSpPr>
        <p:spPr>
          <a:xfrm>
            <a:off x="695130" y="4062001"/>
            <a:ext cx="687079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Same thermal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Catalyst + hydrogen gives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Suppress coke 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ym typeface="Symbol" panose="05050102010706020507" pitchFamily="18" charset="2"/>
              </a:rPr>
              <a:t>Convert olefins and some sulfur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ym typeface="Symbol" panose="05050102010706020507" pitchFamily="18" charset="2"/>
              </a:rPr>
              <a:t>Consumables and equipment are very expensive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72C38-3F1C-B50E-C603-7515371C6521}"/>
              </a:ext>
            </a:extLst>
          </p:cNvPr>
          <p:cNvSpPr txBox="1"/>
          <p:nvPr/>
        </p:nvSpPr>
        <p:spPr>
          <a:xfrm>
            <a:off x="4424517" y="167471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Heat to &gt; 420°C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12BF3F-7FAB-9FED-6A4B-EFB46F9FE1FE}"/>
              </a:ext>
            </a:extLst>
          </p:cNvPr>
          <p:cNvSpPr txBox="1"/>
          <p:nvPr/>
        </p:nvSpPr>
        <p:spPr>
          <a:xfrm>
            <a:off x="7485298" y="1697425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solidFill>
                  <a:srgbClr val="FF0000"/>
                </a:solidFill>
                <a:sym typeface="Wingdings 2" panose="05020102010507070707" pitchFamily="18" charset="2"/>
              </a:rPr>
              <a:t></a:t>
            </a:r>
            <a:endParaRPr lang="en-CA" sz="5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7AA3D1-05C0-527D-AD40-3862737D381F}"/>
              </a:ext>
            </a:extLst>
          </p:cNvPr>
          <p:cNvSpPr txBox="1"/>
          <p:nvPr/>
        </p:nvSpPr>
        <p:spPr>
          <a:xfrm>
            <a:off x="7485298" y="4316457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solidFill>
                  <a:srgbClr val="FF0000"/>
                </a:solidFill>
                <a:sym typeface="Wingdings 2" panose="05020102010507070707" pitchFamily="18" charset="2"/>
              </a:rPr>
              <a:t></a:t>
            </a:r>
            <a:endParaRPr lang="en-CA" sz="54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7F5621-E103-5C9B-6298-490A56E66F92}"/>
              </a:ext>
            </a:extLst>
          </p:cNvPr>
          <p:cNvSpPr/>
          <p:nvPr/>
        </p:nvSpPr>
        <p:spPr>
          <a:xfrm>
            <a:off x="7975928" y="2513125"/>
            <a:ext cx="917313" cy="185973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5A283-9491-F899-9863-B271BBD9A48E}"/>
              </a:ext>
            </a:extLst>
          </p:cNvPr>
          <p:cNvSpPr txBox="1"/>
          <p:nvPr/>
        </p:nvSpPr>
        <p:spPr>
          <a:xfrm>
            <a:off x="8287121" y="3185277"/>
            <a:ext cx="26548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Catalytic sulfur removal</a:t>
            </a:r>
          </a:p>
        </p:txBody>
      </p:sp>
    </p:spTree>
    <p:extLst>
      <p:ext uri="{BB962C8B-B14F-4D97-AF65-F5344CB8AC3E}">
        <p14:creationId xmlns:p14="http://schemas.microsoft.com/office/powerpoint/2010/main" val="401258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D9445-4F85-AE29-3673-DEF611611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529F96-7A04-D7C9-1969-7EA1E1BC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21"/>
            <a:ext cx="10515600" cy="1325563"/>
          </a:xfrm>
        </p:spPr>
        <p:txBody>
          <a:bodyPr/>
          <a:lstStyle/>
          <a:p>
            <a:r>
              <a:rPr lang="en-CA" dirty="0"/>
              <a:t>Specifications for Refining Versus </a:t>
            </a:r>
            <a:r>
              <a:rPr lang="en-CA" i="1" dirty="0"/>
              <a:t>BBC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303DE71-8907-FC7F-8202-AE11F5277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60506"/>
              </p:ext>
            </p:extLst>
          </p:nvPr>
        </p:nvGraphicFramePr>
        <p:xfrm>
          <a:off x="752420" y="1027906"/>
          <a:ext cx="10601380" cy="511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690">
                  <a:extLst>
                    <a:ext uri="{9D8B030D-6E8A-4147-A177-3AD203B41FA5}">
                      <a16:colId xmlns:a16="http://schemas.microsoft.com/office/drawing/2014/main" val="1343395685"/>
                    </a:ext>
                  </a:extLst>
                </a:gridCol>
                <a:gridCol w="5300690">
                  <a:extLst>
                    <a:ext uri="{9D8B030D-6E8A-4147-A177-3AD203B41FA5}">
                      <a16:colId xmlns:a16="http://schemas.microsoft.com/office/drawing/2014/main" val="88419298"/>
                    </a:ext>
                  </a:extLst>
                </a:gridCol>
              </a:tblGrid>
              <a:tr h="635003">
                <a:tc>
                  <a:txBody>
                    <a:bodyPr/>
                    <a:lstStyle/>
                    <a:p>
                      <a:r>
                        <a:rPr lang="en-CA" sz="24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Important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84026"/>
                  </a:ext>
                </a:extLst>
              </a:tr>
              <a:tr h="409883">
                <a:tc>
                  <a:txBody>
                    <a:bodyPr/>
                    <a:lstStyle/>
                    <a:p>
                      <a:r>
                        <a:rPr lang="en-CA" sz="2400" dirty="0"/>
                        <a:t>Pipeline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Viscosity at 10-30°C, density, solids, water, olefins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6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Refining to liquid transport fuels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Stability of asphaltenes, fouling tendency, yields in refinery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Carbon Fibre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Rheology at 150-300°C, Organic solids content, Ability to graphitize, Sulfur, Metals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2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Asphalt binder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Rheology at -40 to +50°C, Compatibility with polymers, Adhesion, Wax separation,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6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High Value Carbon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Unique to each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8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8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3E1F-7E32-43D5-BC13-24167F5E3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4EE3C-21D9-4B9E-B108-BC6A059A5EC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848D8-7E3B-4703-986E-C4FBA6ED7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517" y="406162"/>
            <a:ext cx="8229600" cy="1128712"/>
          </a:xfrm>
          <a:prstGeom prst="rect">
            <a:avLst/>
          </a:prstGeom>
        </p:spPr>
        <p:txBody>
          <a:bodyPr/>
          <a:lstStyle/>
          <a:p>
            <a:r>
              <a:rPr lang="en-CA" b="1" dirty="0">
                <a:solidFill>
                  <a:srgbClr val="05ACD8"/>
                </a:solidFill>
              </a:rPr>
              <a:t>Workshop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2E5B-EBE1-472B-AE9E-038766D076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461" y="1288295"/>
            <a:ext cx="8381712" cy="4656138"/>
          </a:xfrm>
          <a:prstGeom prst="rect">
            <a:avLst/>
          </a:prstGeom>
        </p:spPr>
        <p:txBody>
          <a:bodyPr/>
          <a:lstStyle/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Industry Perspectives – Panel Discussion 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(Moderator: Shunlan Liu, Alberta Innovates)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Session 1: Processes based on new reaction pathways (Chair: Mohamed Ali, CANMET Energy)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Lunch Break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Session 2: New fundamentals for bitumen processing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(Chair: Danuta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Sztukowski, CNRL)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Poster Session – Eight simultaneous Teams sessions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Workshop Close – at 15:10 please rejoin the main link</a:t>
            </a:r>
          </a:p>
          <a:p>
            <a:pPr marL="457200" lvl="1" indent="-368300">
              <a:buNone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 Sessions: Please use the “Chat” function to indicate that you have a question, and for whom</a:t>
            </a:r>
          </a:p>
          <a:p>
            <a:pPr marL="457200" lvl="1" indent="-36830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3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3E1F-7E32-43D5-BC13-24167F5E3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4EE3C-21D9-4B9E-B108-BC6A059A5EC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848D8-7E3B-4703-986E-C4FBA6ED7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6194" y="406162"/>
            <a:ext cx="8948166" cy="1128712"/>
          </a:xfrm>
          <a:prstGeom prst="rect">
            <a:avLst/>
          </a:prstGeom>
        </p:spPr>
        <p:txBody>
          <a:bodyPr/>
          <a:lstStyle/>
          <a:p>
            <a:r>
              <a:rPr lang="en-CA" b="1" dirty="0">
                <a:solidFill>
                  <a:srgbClr val="05ACD8"/>
                </a:solidFill>
              </a:rPr>
              <a:t>Workshop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2E5B-EBE1-472B-AE9E-038766D076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461" y="1154730"/>
            <a:ext cx="8229600" cy="4656138"/>
          </a:xfrm>
          <a:prstGeom prst="rect">
            <a:avLst/>
          </a:prstGeo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Inform NPUC members and the Alberta research community on new directions in basic science and emerging technologies for more selective upgrading of bitumen, including:</a:t>
            </a:r>
          </a:p>
          <a:p>
            <a:pPr marL="1254125" lvl="1" indent="-355600"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a.	Selective pathways for sulfur and metals removal</a:t>
            </a:r>
          </a:p>
          <a:p>
            <a:pPr marL="1254125" lvl="1" indent="-355600"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b.	Processing without addition of hydrogen</a:t>
            </a:r>
          </a:p>
          <a:p>
            <a:pPr marL="898525" lvl="1" indent="-441325"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2.	Inform researchers of industry needs and new directions in bitumen processing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7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CADC8A-721D-0B34-5130-7DE96C40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705BF-F99C-85E5-3529-7CEE13EC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Steering Committee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A42A01-9309-664C-2120-14721D4F4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17340"/>
              </p:ext>
            </p:extLst>
          </p:nvPr>
        </p:nvGraphicFramePr>
        <p:xfrm>
          <a:off x="985800" y="1763906"/>
          <a:ext cx="13577861" cy="352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5965422" imgH="1550858" progId="Word.Document.12">
                  <p:embed/>
                </p:oleObj>
              </mc:Choice>
              <mc:Fallback>
                <p:oleObj name="Document" r:id="rId3" imgW="5965422" imgH="1550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00" y="1763906"/>
                        <a:ext cx="13577861" cy="352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59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3E1F-7E32-43D5-BC13-24167F5E3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4EE3C-21D9-4B9E-B108-BC6A059A5EC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848D8-7E3B-4703-986E-C4FBA6ED7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517" y="420438"/>
            <a:ext cx="8229600" cy="1128712"/>
          </a:xfrm>
          <a:prstGeom prst="rect">
            <a:avLst/>
          </a:prstGeom>
        </p:spPr>
        <p:txBody>
          <a:bodyPr/>
          <a:lstStyle/>
          <a:p>
            <a:r>
              <a:rPr lang="en-CA" b="1" dirty="0">
                <a:solidFill>
                  <a:srgbClr val="05ACD8"/>
                </a:solidFill>
              </a:rPr>
              <a:t>Workshop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2E5B-EBE1-472B-AE9E-038766D076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461" y="1288295"/>
            <a:ext cx="8381712" cy="4656138"/>
          </a:xfrm>
          <a:prstGeom prst="rect">
            <a:avLst/>
          </a:prstGeom>
        </p:spPr>
        <p:txBody>
          <a:bodyPr/>
          <a:lstStyle/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Opening Remarks (Murray Gray)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Industry Perspectives – Panel Discussion 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(Moderator: Shunlan Liu, Alberta Innovates)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Session 1: Processes based on new reaction pathways (Chair: Mohamed Ali, CANMET Energy)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Lunch Break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Session 2: New fundamentals for bitumen processing (Danuta Sztukowski, CNRL)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Poster Session – Eight simultaneous Teams sessions</a:t>
            </a:r>
          </a:p>
          <a:p>
            <a:pPr marL="457200" lvl="1" indent="-36830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Workshop Close – at 15:10 please rejoin the main link</a:t>
            </a: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9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522D5-B45E-4B5A-9AF9-6FE7D2327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593E37-06DA-3E48-AB8E-4FBC316E41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3629EA2-D94A-40E8-8ED5-B59C34A2465D}"/>
              </a:ext>
            </a:extLst>
          </p:cNvPr>
          <p:cNvSpPr txBox="1">
            <a:spLocks/>
          </p:cNvSpPr>
          <p:nvPr/>
        </p:nvSpPr>
        <p:spPr>
          <a:xfrm>
            <a:off x="385826" y="110308"/>
            <a:ext cx="10570464" cy="142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zh-CN" sz="4200" dirty="0">
                <a:solidFill>
                  <a:schemeClr val="bg1"/>
                </a:solidFill>
                <a:latin typeface="Apex Sans Medium" charset="0"/>
                <a:ea typeface="Apex Sans Medium" charset="0"/>
                <a:cs typeface="Apex Sans Medium" charset="0"/>
              </a:rPr>
              <a:t>National Partial Upgrading Committee (NPUC)</a:t>
            </a:r>
            <a:endParaRPr lang="en-US" sz="4200" dirty="0">
              <a:solidFill>
                <a:schemeClr val="bg1"/>
              </a:solidFill>
              <a:latin typeface="Apex Sans Medium" charset="0"/>
              <a:ea typeface="Apex Sans Medium" charset="0"/>
              <a:cs typeface="Apex Sans Medium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098E7A2-ABAE-4D01-BA21-63FB77FEEAFB}"/>
              </a:ext>
            </a:extLst>
          </p:cNvPr>
          <p:cNvSpPr txBox="1">
            <a:spLocks/>
          </p:cNvSpPr>
          <p:nvPr/>
        </p:nvSpPr>
        <p:spPr>
          <a:xfrm>
            <a:off x="691206" y="1322943"/>
            <a:ext cx="10570464" cy="3990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altLang="zh-CN" sz="36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Established in 2015 as a collaborative program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altLang="zh-CN" sz="36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Oilsands producers and government agencies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Partial Upgrading 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  <a:sym typeface="Symbol" panose="05050102010706020507" pitchFamily="18" charset="2"/>
              </a:rPr>
              <a:t> 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reducing diluent for bitumen pipeline transport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Collaborations include:</a:t>
            </a:r>
          </a:p>
          <a:p>
            <a:pPr marL="904875" indent="-457200"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Sharing of technical and scientific information</a:t>
            </a:r>
          </a:p>
          <a:p>
            <a:pPr marL="904875" indent="-457200"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Policy and market studies</a:t>
            </a:r>
          </a:p>
          <a:p>
            <a:pPr marL="904875" indent="-457200"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Apex Sans Medium" charset="0"/>
                <a:ea typeface="Apex Sans Medium" charset="0"/>
                <a:cs typeface="Apex Sans Medium" charset="0"/>
              </a:rPr>
              <a:t>Regulations and specificiations on oilsands products</a:t>
            </a:r>
          </a:p>
        </p:txBody>
      </p:sp>
    </p:spTree>
    <p:extLst>
      <p:ext uri="{BB962C8B-B14F-4D97-AF65-F5344CB8AC3E}">
        <p14:creationId xmlns:p14="http://schemas.microsoft.com/office/powerpoint/2010/main" val="6477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4788" y="6302506"/>
            <a:ext cx="1772368" cy="456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00" name="Picture 6" descr="wellhead icon">
            <a:extLst>
              <a:ext uri="{FF2B5EF4-FFF2-40B4-BE49-F238E27FC236}">
                <a16:creationId xmlns:a16="http://schemas.microsoft.com/office/drawing/2014/main" id="{76527F7E-BD5F-44DB-B17F-FF8C8EB4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5055125"/>
            <a:ext cx="1310578" cy="75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8" descr="Pipeline icon">
            <a:extLst>
              <a:ext uri="{FF2B5EF4-FFF2-40B4-BE49-F238E27FC236}">
                <a16:creationId xmlns:a16="http://schemas.microsoft.com/office/drawing/2014/main" id="{8152A856-56EF-4A6E-B284-4CE3BD58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6" y="5146086"/>
            <a:ext cx="1310578" cy="6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10" descr="Refinery icon">
            <a:extLst>
              <a:ext uri="{FF2B5EF4-FFF2-40B4-BE49-F238E27FC236}">
                <a16:creationId xmlns:a16="http://schemas.microsoft.com/office/drawing/2014/main" id="{054F2393-77E6-485F-B55A-2F96ACE0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46" y="5009645"/>
            <a:ext cx="1786443" cy="84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12" descr="Refinery">
            <a:extLst>
              <a:ext uri="{FF2B5EF4-FFF2-40B4-BE49-F238E27FC236}">
                <a16:creationId xmlns:a16="http://schemas.microsoft.com/office/drawing/2014/main" id="{4039DF8F-6C1A-401B-829A-C4AE0DF1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46" y="5055126"/>
            <a:ext cx="859416" cy="6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Line 16">
            <a:extLst>
              <a:ext uri="{FF2B5EF4-FFF2-40B4-BE49-F238E27FC236}">
                <a16:creationId xmlns:a16="http://schemas.microsoft.com/office/drawing/2014/main" id="{0689F6C5-7490-4073-A89B-5CC80EFBC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2629" y="5418964"/>
            <a:ext cx="87371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17">
            <a:extLst>
              <a:ext uri="{FF2B5EF4-FFF2-40B4-BE49-F238E27FC236}">
                <a16:creationId xmlns:a16="http://schemas.microsoft.com/office/drawing/2014/main" id="{9D8C1892-78B0-4152-92B2-E254D34C5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6925" y="5418964"/>
            <a:ext cx="8113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Line 18">
            <a:extLst>
              <a:ext uri="{FF2B5EF4-FFF2-40B4-BE49-F238E27FC236}">
                <a16:creationId xmlns:a16="http://schemas.microsoft.com/office/drawing/2014/main" id="{F78C172F-8DD4-4267-A4AB-F42D2BDD3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7503" y="5737325"/>
            <a:ext cx="0" cy="363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Line 19">
            <a:extLst>
              <a:ext uri="{FF2B5EF4-FFF2-40B4-BE49-F238E27FC236}">
                <a16:creationId xmlns:a16="http://schemas.microsoft.com/office/drawing/2014/main" id="{6DBBE3A5-87C2-47A9-94A6-5C4250CD0F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9487" y="6101163"/>
            <a:ext cx="30580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8" name="Line 20">
            <a:extLst>
              <a:ext uri="{FF2B5EF4-FFF2-40B4-BE49-F238E27FC236}">
                <a16:creationId xmlns:a16="http://schemas.microsoft.com/office/drawing/2014/main" id="{9C8CED8C-85F7-46A2-8E90-EAF84D610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9487" y="5418965"/>
            <a:ext cx="0" cy="6821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0" name="Text Box 22">
            <a:extLst>
              <a:ext uri="{FF2B5EF4-FFF2-40B4-BE49-F238E27FC236}">
                <a16:creationId xmlns:a16="http://schemas.microsoft.com/office/drawing/2014/main" id="{9569AA19-6C5D-41CE-8871-FDAE09CA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832" y="4671285"/>
            <a:ext cx="3799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 Conversion Refinery</a:t>
            </a:r>
          </a:p>
        </p:txBody>
      </p:sp>
      <p:sp>
        <p:nvSpPr>
          <p:cNvPr id="3111" name="Text Box 24">
            <a:extLst>
              <a:ext uri="{FF2B5EF4-FFF2-40B4-BE49-F238E27FC236}">
                <a16:creationId xmlns:a16="http://schemas.microsoft.com/office/drawing/2014/main" id="{E3EA1EAE-CD42-4553-B410-C93420C6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981" y="4671285"/>
            <a:ext cx="1282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23" y="4829564"/>
            <a:ext cx="1341482" cy="1341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85" y="1760990"/>
            <a:ext cx="1341482" cy="1341482"/>
          </a:xfrm>
          <a:prstGeom prst="rect">
            <a:avLst/>
          </a:prstGeom>
        </p:spPr>
      </p:pic>
      <p:grpSp>
        <p:nvGrpSpPr>
          <p:cNvPr id="3074" name="Group 1">
            <a:extLst>
              <a:ext uri="{FF2B5EF4-FFF2-40B4-BE49-F238E27FC236}">
                <a16:creationId xmlns:a16="http://schemas.microsoft.com/office/drawing/2014/main" id="{D42C3076-DA3F-40DA-B1C2-A409C7F80F60}"/>
              </a:ext>
            </a:extLst>
          </p:cNvPr>
          <p:cNvGrpSpPr>
            <a:grpSpLocks/>
          </p:cNvGrpSpPr>
          <p:nvPr/>
        </p:nvGrpSpPr>
        <p:grpSpPr bwMode="auto">
          <a:xfrm>
            <a:off x="2427087" y="1856647"/>
            <a:ext cx="7678938" cy="1384300"/>
            <a:chOff x="-270228" y="990600"/>
            <a:chExt cx="8852253" cy="2171981"/>
          </a:xfrm>
        </p:grpSpPr>
        <p:pic>
          <p:nvPicPr>
            <p:cNvPr id="3113" name="Picture 4" descr="wellhead icon">
              <a:extLst>
                <a:ext uri="{FF2B5EF4-FFF2-40B4-BE49-F238E27FC236}">
                  <a16:creationId xmlns:a16="http://schemas.microsoft.com/office/drawing/2014/main" id="{7BDE9A31-3937-419A-9199-7B4E091ED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16002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7" descr="Pipeline icon">
              <a:extLst>
                <a:ext uri="{FF2B5EF4-FFF2-40B4-BE49-F238E27FC236}">
                  <a16:creationId xmlns:a16="http://schemas.microsoft.com/office/drawing/2014/main" id="{7A43BAD8-056C-413D-8714-A424A3A10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16002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9" descr="Refinery icon">
              <a:extLst>
                <a:ext uri="{FF2B5EF4-FFF2-40B4-BE49-F238E27FC236}">
                  <a16:creationId xmlns:a16="http://schemas.microsoft.com/office/drawing/2014/main" id="{70E38411-D4CE-4812-A1DB-A0A9ADFD7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990600"/>
              <a:ext cx="218122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11" descr="Refinery">
              <a:extLst>
                <a:ext uri="{FF2B5EF4-FFF2-40B4-BE49-F238E27FC236}">
                  <a16:creationId xmlns:a16="http://schemas.microsoft.com/office/drawing/2014/main" id="{AAEF460B-67DE-4252-A828-87C30E1B0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19200"/>
              <a:ext cx="104933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7" name="Line 13">
              <a:extLst>
                <a:ext uri="{FF2B5EF4-FFF2-40B4-BE49-F238E27FC236}">
                  <a16:creationId xmlns:a16="http://schemas.microsoft.com/office/drawing/2014/main" id="{2DB496BA-ED54-4B52-99E6-D77E91ED6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1828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14">
              <a:extLst>
                <a:ext uri="{FF2B5EF4-FFF2-40B4-BE49-F238E27FC236}">
                  <a16:creationId xmlns:a16="http://schemas.microsoft.com/office/drawing/2014/main" id="{03DFF6B5-2884-4E44-AFD9-405228080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18288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15">
              <a:extLst>
                <a:ext uri="{FF2B5EF4-FFF2-40B4-BE49-F238E27FC236}">
                  <a16:creationId xmlns:a16="http://schemas.microsoft.com/office/drawing/2014/main" id="{D1FA7583-2B94-443D-B23C-E65DEBC42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Text Box 22">
              <a:extLst>
                <a:ext uri="{FF2B5EF4-FFF2-40B4-BE49-F238E27FC236}">
                  <a16:creationId xmlns:a16="http://schemas.microsoft.com/office/drawing/2014/main" id="{D371C40A-5E6C-4BD0-B33B-BA890E6D2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438400"/>
              <a:ext cx="1694927" cy="72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Upgrader</a:t>
              </a:r>
            </a:p>
          </p:txBody>
        </p:sp>
        <p:sp>
          <p:nvSpPr>
            <p:cNvPr id="3121" name="Text Box 23">
              <a:extLst>
                <a:ext uri="{FF2B5EF4-FFF2-40B4-BE49-F238E27FC236}">
                  <a16:creationId xmlns:a16="http://schemas.microsoft.com/office/drawing/2014/main" id="{E10ADB97-AD2D-491C-A752-F82C1A474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0228" y="2438400"/>
              <a:ext cx="1911136" cy="72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</a:p>
          </p:txBody>
        </p:sp>
        <p:sp>
          <p:nvSpPr>
            <p:cNvPr id="3122" name="Text Box 24">
              <a:extLst>
                <a:ext uri="{FF2B5EF4-FFF2-40B4-BE49-F238E27FC236}">
                  <a16:creationId xmlns:a16="http://schemas.microsoft.com/office/drawing/2014/main" id="{97514E16-DAD4-40C8-BDEF-62F31D24E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1478719" cy="72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Pipeline</a:t>
              </a:r>
            </a:p>
          </p:txBody>
        </p:sp>
        <p:sp>
          <p:nvSpPr>
            <p:cNvPr id="3123" name="Text Box 25">
              <a:extLst>
                <a:ext uri="{FF2B5EF4-FFF2-40B4-BE49-F238E27FC236}">
                  <a16:creationId xmlns:a16="http://schemas.microsoft.com/office/drawing/2014/main" id="{D704EEA6-600D-4126-B015-CFE742CD4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438400"/>
              <a:ext cx="1536005" cy="72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Refinery</a:t>
              </a:r>
            </a:p>
          </p:txBody>
        </p:sp>
      </p:grpSp>
      <p:sp>
        <p:nvSpPr>
          <p:cNvPr id="3076" name="Rectangle 27">
            <a:extLst>
              <a:ext uri="{FF2B5EF4-FFF2-40B4-BE49-F238E27FC236}">
                <a16:creationId xmlns:a16="http://schemas.microsoft.com/office/drawing/2014/main" id="{20947510-DC82-4B8F-8C54-DE8018E1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585" y="783595"/>
            <a:ext cx="5551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 Upgrading to Synthetic Crude Oil (SCO)</a:t>
            </a:r>
          </a:p>
        </p:txBody>
      </p:sp>
      <p:sp>
        <p:nvSpPr>
          <p:cNvPr id="3077" name="Rectangle 28">
            <a:extLst>
              <a:ext uri="{FF2B5EF4-FFF2-40B4-BE49-F238E27FC236}">
                <a16:creationId xmlns:a16="http://schemas.microsoft.com/office/drawing/2014/main" id="{3D6743A9-00B5-4426-9D0B-B9B66589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96" y="3472722"/>
            <a:ext cx="5011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Diluted Bitumen Shipment to Refineries</a:t>
            </a:r>
          </a:p>
        </p:txBody>
      </p:sp>
      <p:sp>
        <p:nvSpPr>
          <p:cNvPr id="3078" name="TextBox 3">
            <a:extLst>
              <a:ext uri="{FF2B5EF4-FFF2-40B4-BE49-F238E27FC236}">
                <a16:creationId xmlns:a16="http://schemas.microsoft.com/office/drawing/2014/main" id="{BDB1308B-F56E-45C8-9C3D-54A99940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4" y="1188309"/>
            <a:ext cx="679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CNRL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E81F1B-D615-4766-8328-3CAF562864B2}"/>
              </a:ext>
            </a:extLst>
          </p:cNvPr>
          <p:cNvCxnSpPr>
            <a:cxnSpLocks/>
            <a:stCxn id="3078" idx="3"/>
          </p:cNvCxnSpPr>
          <p:nvPr/>
        </p:nvCxnSpPr>
        <p:spPr>
          <a:xfrm>
            <a:off x="3923258" y="1372975"/>
            <a:ext cx="2025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25AC8B-E5C8-4D16-BEEE-3E14F14FF391}"/>
              </a:ext>
            </a:extLst>
          </p:cNvPr>
          <p:cNvCxnSpPr/>
          <p:nvPr/>
        </p:nvCxnSpPr>
        <p:spPr>
          <a:xfrm>
            <a:off x="5948363" y="1170847"/>
            <a:ext cx="0" cy="38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2CE9FA-0009-4837-BEC8-7F7F89BCCB4A}"/>
              </a:ext>
            </a:extLst>
          </p:cNvPr>
          <p:cNvCxnSpPr>
            <a:cxnSpLocks/>
          </p:cNvCxnSpPr>
          <p:nvPr/>
        </p:nvCxnSpPr>
        <p:spPr>
          <a:xfrm>
            <a:off x="2693989" y="1388334"/>
            <a:ext cx="54927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F46BFC-4F6E-4074-8301-DE8B924C63B8}"/>
              </a:ext>
            </a:extLst>
          </p:cNvPr>
          <p:cNvCxnSpPr>
            <a:cxnSpLocks/>
          </p:cNvCxnSpPr>
          <p:nvPr/>
        </p:nvCxnSpPr>
        <p:spPr>
          <a:xfrm>
            <a:off x="2697163" y="1191484"/>
            <a:ext cx="0" cy="3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52">
            <a:extLst>
              <a:ext uri="{FF2B5EF4-FFF2-40B4-BE49-F238E27FC236}">
                <a16:creationId xmlns:a16="http://schemas.microsoft.com/office/drawing/2014/main" id="{020B11D8-B4C1-4438-A61E-57816324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1564548"/>
            <a:ext cx="1720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Suncor, Cenovus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0DE050F-6C74-4316-A17C-279E0B6D3FEB}"/>
              </a:ext>
            </a:extLst>
          </p:cNvPr>
          <p:cNvCxnSpPr>
            <a:cxnSpLocks/>
            <a:stCxn id="3083" idx="3"/>
          </p:cNvCxnSpPr>
          <p:nvPr/>
        </p:nvCxnSpPr>
        <p:spPr>
          <a:xfrm>
            <a:off x="4963286" y="1749214"/>
            <a:ext cx="4914139" cy="15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0138C94-9C15-40BC-AA1B-E0B4A442C258}"/>
              </a:ext>
            </a:extLst>
          </p:cNvPr>
          <p:cNvCxnSpPr/>
          <p:nvPr/>
        </p:nvCxnSpPr>
        <p:spPr>
          <a:xfrm>
            <a:off x="9877425" y="1528035"/>
            <a:ext cx="0" cy="38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F58CF44-6CF8-4D94-A2D6-B2A08E2C0003}"/>
              </a:ext>
            </a:extLst>
          </p:cNvPr>
          <p:cNvCxnSpPr>
            <a:cxnSpLocks/>
          </p:cNvCxnSpPr>
          <p:nvPr/>
        </p:nvCxnSpPr>
        <p:spPr>
          <a:xfrm>
            <a:off x="2693989" y="1764572"/>
            <a:ext cx="54927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3A8D41-47F0-4247-BAEB-9B16E9A8A116}"/>
              </a:ext>
            </a:extLst>
          </p:cNvPr>
          <p:cNvCxnSpPr>
            <a:cxnSpLocks/>
          </p:cNvCxnSpPr>
          <p:nvPr/>
        </p:nvCxnSpPr>
        <p:spPr>
          <a:xfrm>
            <a:off x="2697163" y="1569309"/>
            <a:ext cx="0" cy="3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63">
            <a:extLst>
              <a:ext uri="{FF2B5EF4-FFF2-40B4-BE49-F238E27FC236}">
                <a16:creationId xmlns:a16="http://schemas.microsoft.com/office/drawing/2014/main" id="{751F0D74-5223-4BCC-B388-444FF8E9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4029934"/>
            <a:ext cx="124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CNRL, MEG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E79C22-AD72-444E-AECE-C1EE8E3AFE15}"/>
              </a:ext>
            </a:extLst>
          </p:cNvPr>
          <p:cNvCxnSpPr>
            <a:cxnSpLocks/>
            <a:stCxn id="3088" idx="3"/>
          </p:cNvCxnSpPr>
          <p:nvPr/>
        </p:nvCxnSpPr>
        <p:spPr>
          <a:xfrm flipV="1">
            <a:off x="3783498" y="4214084"/>
            <a:ext cx="1191728" cy="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B918557-CBAD-4634-80F7-EE622328529E}"/>
              </a:ext>
            </a:extLst>
          </p:cNvPr>
          <p:cNvCxnSpPr/>
          <p:nvPr/>
        </p:nvCxnSpPr>
        <p:spPr>
          <a:xfrm>
            <a:off x="4975225" y="4021997"/>
            <a:ext cx="0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8A5A728-BDEA-49D0-B6BC-BF5773AF08EC}"/>
              </a:ext>
            </a:extLst>
          </p:cNvPr>
          <p:cNvCxnSpPr>
            <a:cxnSpLocks/>
          </p:cNvCxnSpPr>
          <p:nvPr/>
        </p:nvCxnSpPr>
        <p:spPr>
          <a:xfrm>
            <a:off x="2138364" y="4215672"/>
            <a:ext cx="37623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7A22D16-6BA5-4FB8-A9B5-00583C592F44}"/>
              </a:ext>
            </a:extLst>
          </p:cNvPr>
          <p:cNvCxnSpPr>
            <a:cxnSpLocks/>
          </p:cNvCxnSpPr>
          <p:nvPr/>
        </p:nvCxnSpPr>
        <p:spPr>
          <a:xfrm>
            <a:off x="2141538" y="4018823"/>
            <a:ext cx="0" cy="34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TextBox 68">
            <a:extLst>
              <a:ext uri="{FF2B5EF4-FFF2-40B4-BE49-F238E27FC236}">
                <a16:creationId xmlns:a16="http://schemas.microsoft.com/office/drawing/2014/main" id="{DD4AED4E-499F-4EC7-B37E-847F9B9AD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4410934"/>
            <a:ext cx="3047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Cenovus, Imperial Oil, Suncor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CD7C5AA-0793-46FD-A9C2-11E17D86D96F}"/>
              </a:ext>
            </a:extLst>
          </p:cNvPr>
          <p:cNvCxnSpPr>
            <a:cxnSpLocks/>
            <a:stCxn id="3093" idx="3"/>
          </p:cNvCxnSpPr>
          <p:nvPr/>
        </p:nvCxnSpPr>
        <p:spPr>
          <a:xfrm>
            <a:off x="5586300" y="4595600"/>
            <a:ext cx="3735500" cy="15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83A18A0-CB35-4F6C-B453-7F0E8BF5E27C}"/>
              </a:ext>
            </a:extLst>
          </p:cNvPr>
          <p:cNvCxnSpPr>
            <a:cxnSpLocks/>
          </p:cNvCxnSpPr>
          <p:nvPr/>
        </p:nvCxnSpPr>
        <p:spPr>
          <a:xfrm>
            <a:off x="9321800" y="4409348"/>
            <a:ext cx="0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D89F00D-2BA0-4445-889C-756476A0B7CE}"/>
              </a:ext>
            </a:extLst>
          </p:cNvPr>
          <p:cNvCxnSpPr>
            <a:cxnSpLocks/>
            <a:endCxn id="3093" idx="1"/>
          </p:cNvCxnSpPr>
          <p:nvPr/>
        </p:nvCxnSpPr>
        <p:spPr>
          <a:xfrm>
            <a:off x="2138363" y="4591910"/>
            <a:ext cx="400051" cy="369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3A565CE-604D-4DA8-8731-B38531AD484A}"/>
              </a:ext>
            </a:extLst>
          </p:cNvPr>
          <p:cNvCxnSpPr>
            <a:cxnSpLocks/>
          </p:cNvCxnSpPr>
          <p:nvPr/>
        </p:nvCxnSpPr>
        <p:spPr>
          <a:xfrm>
            <a:off x="2141538" y="4396648"/>
            <a:ext cx="0" cy="34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TextBox 39">
            <a:extLst>
              <a:ext uri="{FF2B5EF4-FFF2-40B4-BE49-F238E27FC236}">
                <a16:creationId xmlns:a16="http://schemas.microsoft.com/office/drawing/2014/main" id="{231A1680-6FB4-43B9-9591-0D529B50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1939197"/>
            <a:ext cx="56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SCO</a:t>
            </a:r>
          </a:p>
        </p:txBody>
      </p:sp>
      <p:sp>
        <p:nvSpPr>
          <p:cNvPr id="3099" name="TextBox 40">
            <a:extLst>
              <a:ext uri="{FF2B5EF4-FFF2-40B4-BE49-F238E27FC236}">
                <a16:creationId xmlns:a16="http://schemas.microsoft.com/office/drawing/2014/main" id="{7F262138-4BC8-4E63-A3B9-48789A8E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6" y="5063397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Dilbit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6C114-E812-4F7B-A9A9-D7B0EEA0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80" y="12834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Oilsands</a:t>
            </a:r>
            <a:r>
              <a:rPr lang="en-US" dirty="0"/>
              <a:t> Operations</a:t>
            </a:r>
          </a:p>
        </p:txBody>
      </p:sp>
      <p:sp>
        <p:nvSpPr>
          <p:cNvPr id="3112" name="Text Box 23">
            <a:extLst>
              <a:ext uri="{FF2B5EF4-FFF2-40B4-BE49-F238E27FC236}">
                <a16:creationId xmlns:a16="http://schemas.microsoft.com/office/drawing/2014/main" id="{C7FE2E0D-A033-46F8-A2AD-BF63CEFA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047" y="4671285"/>
            <a:ext cx="16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109" name="Text Box 26">
            <a:extLst>
              <a:ext uri="{FF2B5EF4-FFF2-40B4-BE49-F238E27FC236}">
                <a16:creationId xmlns:a16="http://schemas.microsoft.com/office/drawing/2014/main" id="{39C542C0-CF93-4BB4-B425-BBC947F6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25" y="6109692"/>
            <a:ext cx="6006773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Diluent to reduce viscosity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(Significant volume recycled via pipeline and reused)</a:t>
            </a:r>
          </a:p>
        </p:txBody>
      </p:sp>
    </p:spTree>
    <p:extLst>
      <p:ext uri="{BB962C8B-B14F-4D97-AF65-F5344CB8AC3E}">
        <p14:creationId xmlns:p14="http://schemas.microsoft.com/office/powerpoint/2010/main" val="240511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4EE3C-21D9-4B9E-B108-BC6A059A5EC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1809" y="253628"/>
            <a:ext cx="10863234" cy="481013"/>
          </a:xfrm>
          <a:prstGeom prst="rect">
            <a:avLst/>
          </a:prstGeom>
        </p:spPr>
        <p:txBody>
          <a:bodyPr/>
          <a:lstStyle/>
          <a:p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Expanding Scope of Bitumen Processing</a:t>
            </a:r>
            <a:endParaRPr lang="en-CA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78862" y="1210144"/>
            <a:ext cx="8201588" cy="4437712"/>
            <a:chOff x="554862" y="982144"/>
            <a:chExt cx="8201588" cy="4437712"/>
          </a:xfrm>
        </p:grpSpPr>
        <p:sp>
          <p:nvSpPr>
            <p:cNvPr id="5" name="TextBox 4"/>
            <p:cNvSpPr txBox="1"/>
            <p:nvPr/>
          </p:nvSpPr>
          <p:spPr>
            <a:xfrm>
              <a:off x="2907580" y="1865871"/>
              <a:ext cx="1380186" cy="83099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chemeClr val="bg1"/>
                  </a:solidFill>
                </a:rPr>
                <a:t>Partial</a:t>
              </a:r>
            </a:p>
            <a:p>
              <a:pPr algn="ctr"/>
              <a:r>
                <a:rPr lang="en-CA" sz="2400" b="1" dirty="0">
                  <a:solidFill>
                    <a:schemeClr val="bg1"/>
                  </a:solidFill>
                </a:rPr>
                <a:t>Upgrader</a:t>
              </a:r>
            </a:p>
          </p:txBody>
        </p:sp>
        <p:cxnSp>
          <p:nvCxnSpPr>
            <p:cNvPr id="7" name="Straight Arrow Connector 6"/>
            <p:cNvCxnSpPr>
              <a:endCxn id="5" idx="1"/>
            </p:cNvCxnSpPr>
            <p:nvPr/>
          </p:nvCxnSpPr>
          <p:spPr>
            <a:xfrm flipV="1">
              <a:off x="1173897" y="2281370"/>
              <a:ext cx="1733683" cy="169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4862" y="1488266"/>
              <a:ext cx="21259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b="1" dirty="0"/>
                <a:t>Bitumen or</a:t>
              </a:r>
            </a:p>
            <a:p>
              <a:pPr algn="ctr"/>
              <a:r>
                <a:rPr lang="en-CA" sz="2000" b="1" dirty="0"/>
                <a:t>Bitumen Emulsion</a:t>
              </a:r>
            </a:p>
          </p:txBody>
        </p:sp>
        <p:pic>
          <p:nvPicPr>
            <p:cNvPr id="9" name="Picture 7" descr="Pipeline icon">
              <a:extLst>
                <a:ext uri="{FF2B5EF4-FFF2-40B4-BE49-F238E27FC236}">
                  <a16:creationId xmlns:a16="http://schemas.microsoft.com/office/drawing/2014/main" id="{6B39BD03-723D-4AF4-B390-A46215499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280" y="1760801"/>
              <a:ext cx="14795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stCxn id="5" idx="3"/>
            </p:cNvCxnSpPr>
            <p:nvPr/>
          </p:nvCxnSpPr>
          <p:spPr>
            <a:xfrm>
              <a:off x="4287766" y="2281370"/>
              <a:ext cx="2583514" cy="169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37351" y="1510264"/>
              <a:ext cx="24328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 dirty="0"/>
                <a:t>Partially Upgraded Bitumen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520264" y="1184582"/>
              <a:ext cx="0" cy="1050324"/>
            </a:xfrm>
            <a:prstGeom prst="straightConnector1">
              <a:avLst/>
            </a:prstGeom>
            <a:ln w="57150"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20264" y="982144"/>
              <a:ext cx="867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/>
                <a:t>Diluent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31663" y="3455963"/>
              <a:ext cx="1755032" cy="4616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chemeClr val="bg1"/>
                  </a:solidFill>
                </a:rPr>
                <a:t>Asphaltenes</a:t>
              </a:r>
            </a:p>
          </p:txBody>
        </p:sp>
        <p:cxnSp>
          <p:nvCxnSpPr>
            <p:cNvPr id="18" name="Straight Arrow Connector 17"/>
            <p:cNvCxnSpPr>
              <a:stCxn id="5" idx="2"/>
              <a:endCxn id="17" idx="0"/>
            </p:cNvCxnSpPr>
            <p:nvPr/>
          </p:nvCxnSpPr>
          <p:spPr>
            <a:xfrm>
              <a:off x="3597673" y="2696868"/>
              <a:ext cx="11506" cy="759095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33967" y="3134250"/>
              <a:ext cx="0" cy="1165899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72000" y="3717199"/>
              <a:ext cx="761967" cy="0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358431" y="3170792"/>
              <a:ext cx="822809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374939" y="3539273"/>
              <a:ext cx="822809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374939" y="3911084"/>
              <a:ext cx="822809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374939" y="4295254"/>
              <a:ext cx="822809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316092" y="2964971"/>
              <a:ext cx="161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b="1" dirty="0"/>
                <a:t>Carbon fibres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97748" y="3330430"/>
              <a:ext cx="2003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/>
                <a:t>Carbon materials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01648" y="3730540"/>
              <a:ext cx="2554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/>
                <a:t>Binders and adhesives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96645" y="4118293"/>
              <a:ext cx="10960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/>
                <a:t>Coatings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907580" y="3942952"/>
              <a:ext cx="0" cy="1050324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077697" y="3917628"/>
              <a:ext cx="0" cy="97564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072576" y="4893275"/>
              <a:ext cx="822809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964374" y="4693220"/>
              <a:ext cx="1666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/>
                <a:t>Sequestration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77311" y="5019746"/>
              <a:ext cx="1260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/>
                <a:t>Vanadium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708C4C1-82E2-47E7-BC78-D3D060D1BF31}"/>
              </a:ext>
            </a:extLst>
          </p:cNvPr>
          <p:cNvSpPr/>
          <p:nvPr/>
        </p:nvSpPr>
        <p:spPr>
          <a:xfrm>
            <a:off x="3869635" y="2959191"/>
            <a:ext cx="7156174" cy="194504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F9622C-031C-419B-90C8-2DD4343834FE}"/>
              </a:ext>
            </a:extLst>
          </p:cNvPr>
          <p:cNvSpPr txBox="1"/>
          <p:nvPr/>
        </p:nvSpPr>
        <p:spPr>
          <a:xfrm>
            <a:off x="9975809" y="4621111"/>
            <a:ext cx="206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chemeClr val="accent6">
                    <a:lumMod val="50000"/>
                  </a:schemeClr>
                </a:solidFill>
              </a:rPr>
              <a:t>Bitumen Beyond Combustion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8FB2B52-D910-4946-9285-6482AD6F30AC}"/>
              </a:ext>
            </a:extLst>
          </p:cNvPr>
          <p:cNvSpPr/>
          <p:nvPr/>
        </p:nvSpPr>
        <p:spPr>
          <a:xfrm>
            <a:off x="3708863" y="1536671"/>
            <a:ext cx="2997582" cy="3558134"/>
          </a:xfrm>
          <a:prstGeom prst="ellipse">
            <a:avLst/>
          </a:prstGeom>
          <a:noFill/>
          <a:ln w="38100">
            <a:solidFill>
              <a:srgbClr val="E0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CDD046-B7E8-4900-B9DD-1D4AA67E7CF9}"/>
              </a:ext>
            </a:extLst>
          </p:cNvPr>
          <p:cNvSpPr txBox="1"/>
          <p:nvPr/>
        </p:nvSpPr>
        <p:spPr>
          <a:xfrm>
            <a:off x="542740" y="2823427"/>
            <a:ext cx="31575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Partial Upgrading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</a:rPr>
              <a:t>Imperial Oil </a:t>
            </a:r>
            <a:r>
              <a:rPr lang="en-CA" sz="2000" b="1" dirty="0" err="1">
                <a:solidFill>
                  <a:schemeClr val="accent2">
                    <a:lumMod val="75000"/>
                  </a:schemeClr>
                </a:solidFill>
              </a:rPr>
              <a:t>Kearl</a:t>
            </a:r>
            <a:endParaRPr lang="en-C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</a:rPr>
              <a:t>Suncor/Teck Fort Hills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</a:rPr>
              <a:t>New technologies nearing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350078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EC8F47B-E663-462E-8C64-425D8587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0" y="1247774"/>
            <a:ext cx="6840371" cy="52214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9C5F0-4820-431F-8C27-293CD286F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4E55C-1244-4F7A-AEFA-576B32A105E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Refinery Processes – High Conversion Refinery</a:t>
            </a:r>
          </a:p>
        </p:txBody>
      </p:sp>
    </p:spTree>
    <p:extLst>
      <p:ext uri="{BB962C8B-B14F-4D97-AF65-F5344CB8AC3E}">
        <p14:creationId xmlns:p14="http://schemas.microsoft.com/office/powerpoint/2010/main" val="259274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EC8F47B-E663-462E-8C64-425D8587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0" y="1247774"/>
            <a:ext cx="6840371" cy="52214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9C5F0-4820-431F-8C27-293CD286F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4E55C-1244-4F7A-AEFA-576B32A1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Bitumen Upgrading Overlaps with Refining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89FDD7A-6A75-42C4-9267-46ACF4199FB7}"/>
              </a:ext>
            </a:extLst>
          </p:cNvPr>
          <p:cNvSpPr/>
          <p:nvPr/>
        </p:nvSpPr>
        <p:spPr>
          <a:xfrm>
            <a:off x="2400911" y="1476732"/>
            <a:ext cx="5046315" cy="4282242"/>
          </a:xfrm>
          <a:custGeom>
            <a:avLst/>
            <a:gdLst>
              <a:gd name="connsiteX0" fmla="*/ 215153 w 5046315"/>
              <a:gd name="connsiteY0" fmla="*/ 757925 h 4282242"/>
              <a:gd name="connsiteX1" fmla="*/ 215153 w 5046315"/>
              <a:gd name="connsiteY1" fmla="*/ 757925 h 4282242"/>
              <a:gd name="connsiteX2" fmla="*/ 229823 w 5046315"/>
              <a:gd name="connsiteY2" fmla="*/ 484094 h 4282242"/>
              <a:gd name="connsiteX3" fmla="*/ 234713 w 5046315"/>
              <a:gd name="connsiteY3" fmla="*/ 435195 h 4282242"/>
              <a:gd name="connsiteX4" fmla="*/ 254272 w 5046315"/>
              <a:gd name="connsiteY4" fmla="*/ 391187 h 4282242"/>
              <a:gd name="connsiteX5" fmla="*/ 273831 w 5046315"/>
              <a:gd name="connsiteY5" fmla="*/ 352068 h 4282242"/>
              <a:gd name="connsiteX6" fmla="*/ 283611 w 5046315"/>
              <a:gd name="connsiteY6" fmla="*/ 327619 h 4282242"/>
              <a:gd name="connsiteX7" fmla="*/ 298280 w 5046315"/>
              <a:gd name="connsiteY7" fmla="*/ 308059 h 4282242"/>
              <a:gd name="connsiteX8" fmla="*/ 308060 w 5046315"/>
              <a:gd name="connsiteY8" fmla="*/ 293390 h 4282242"/>
              <a:gd name="connsiteX9" fmla="*/ 332509 w 5046315"/>
              <a:gd name="connsiteY9" fmla="*/ 259161 h 4282242"/>
              <a:gd name="connsiteX10" fmla="*/ 342289 w 5046315"/>
              <a:gd name="connsiteY10" fmla="*/ 234712 h 4282242"/>
              <a:gd name="connsiteX11" fmla="*/ 376518 w 5046315"/>
              <a:gd name="connsiteY11" fmla="*/ 190703 h 4282242"/>
              <a:gd name="connsiteX12" fmla="*/ 400967 w 5046315"/>
              <a:gd name="connsiteY12" fmla="*/ 156474 h 4282242"/>
              <a:gd name="connsiteX13" fmla="*/ 410747 w 5046315"/>
              <a:gd name="connsiteY13" fmla="*/ 127135 h 4282242"/>
              <a:gd name="connsiteX14" fmla="*/ 444976 w 5046315"/>
              <a:gd name="connsiteY14" fmla="*/ 97796 h 4282242"/>
              <a:gd name="connsiteX15" fmla="*/ 459645 w 5046315"/>
              <a:gd name="connsiteY15" fmla="*/ 78237 h 4282242"/>
              <a:gd name="connsiteX16" fmla="*/ 493874 w 5046315"/>
              <a:gd name="connsiteY16" fmla="*/ 63567 h 4282242"/>
              <a:gd name="connsiteX17" fmla="*/ 508544 w 5046315"/>
              <a:gd name="connsiteY17" fmla="*/ 53788 h 4282242"/>
              <a:gd name="connsiteX18" fmla="*/ 542772 w 5046315"/>
              <a:gd name="connsiteY18" fmla="*/ 39118 h 4282242"/>
              <a:gd name="connsiteX19" fmla="*/ 562332 w 5046315"/>
              <a:gd name="connsiteY19" fmla="*/ 29339 h 4282242"/>
              <a:gd name="connsiteX20" fmla="*/ 577001 w 5046315"/>
              <a:gd name="connsiteY20" fmla="*/ 19559 h 4282242"/>
              <a:gd name="connsiteX21" fmla="*/ 674798 w 5046315"/>
              <a:gd name="connsiteY21" fmla="*/ 9779 h 4282242"/>
              <a:gd name="connsiteX22" fmla="*/ 728586 w 5046315"/>
              <a:gd name="connsiteY22" fmla="*/ 0 h 4282242"/>
              <a:gd name="connsiteX23" fmla="*/ 977968 w 5046315"/>
              <a:gd name="connsiteY23" fmla="*/ 4889 h 4282242"/>
              <a:gd name="connsiteX24" fmla="*/ 997528 w 5046315"/>
              <a:gd name="connsiteY24" fmla="*/ 14669 h 4282242"/>
              <a:gd name="connsiteX25" fmla="*/ 1021977 w 5046315"/>
              <a:gd name="connsiteY25" fmla="*/ 24449 h 4282242"/>
              <a:gd name="connsiteX26" fmla="*/ 1056206 w 5046315"/>
              <a:gd name="connsiteY26" fmla="*/ 39118 h 4282242"/>
              <a:gd name="connsiteX27" fmla="*/ 1070875 w 5046315"/>
              <a:gd name="connsiteY27" fmla="*/ 48898 h 4282242"/>
              <a:gd name="connsiteX28" fmla="*/ 1119773 w 5046315"/>
              <a:gd name="connsiteY28" fmla="*/ 68457 h 4282242"/>
              <a:gd name="connsiteX29" fmla="*/ 1139333 w 5046315"/>
              <a:gd name="connsiteY29" fmla="*/ 78237 h 4282242"/>
              <a:gd name="connsiteX30" fmla="*/ 1163782 w 5046315"/>
              <a:gd name="connsiteY30" fmla="*/ 83127 h 4282242"/>
              <a:gd name="connsiteX31" fmla="*/ 1183341 w 5046315"/>
              <a:gd name="connsiteY31" fmla="*/ 92907 h 4282242"/>
              <a:gd name="connsiteX32" fmla="*/ 1212680 w 5046315"/>
              <a:gd name="connsiteY32" fmla="*/ 112466 h 4282242"/>
              <a:gd name="connsiteX33" fmla="*/ 1232240 w 5046315"/>
              <a:gd name="connsiteY33" fmla="*/ 117356 h 4282242"/>
              <a:gd name="connsiteX34" fmla="*/ 1266469 w 5046315"/>
              <a:gd name="connsiteY34" fmla="*/ 136915 h 4282242"/>
              <a:gd name="connsiteX35" fmla="*/ 1281138 w 5046315"/>
              <a:gd name="connsiteY35" fmla="*/ 141805 h 4282242"/>
              <a:gd name="connsiteX36" fmla="*/ 1300698 w 5046315"/>
              <a:gd name="connsiteY36" fmla="*/ 161364 h 4282242"/>
              <a:gd name="connsiteX37" fmla="*/ 1315367 w 5046315"/>
              <a:gd name="connsiteY37" fmla="*/ 166254 h 4282242"/>
              <a:gd name="connsiteX38" fmla="*/ 1330037 w 5046315"/>
              <a:gd name="connsiteY38" fmla="*/ 185813 h 4282242"/>
              <a:gd name="connsiteX39" fmla="*/ 1364265 w 5046315"/>
              <a:gd name="connsiteY39" fmla="*/ 210263 h 4282242"/>
              <a:gd name="connsiteX40" fmla="*/ 1383825 w 5046315"/>
              <a:gd name="connsiteY40" fmla="*/ 224932 h 4282242"/>
              <a:gd name="connsiteX41" fmla="*/ 1408274 w 5046315"/>
              <a:gd name="connsiteY41" fmla="*/ 259161 h 4282242"/>
              <a:gd name="connsiteX42" fmla="*/ 1422944 w 5046315"/>
              <a:gd name="connsiteY42" fmla="*/ 288500 h 4282242"/>
              <a:gd name="connsiteX43" fmla="*/ 1447393 w 5046315"/>
              <a:gd name="connsiteY43" fmla="*/ 322729 h 4282242"/>
              <a:gd name="connsiteX44" fmla="*/ 1466952 w 5046315"/>
              <a:gd name="connsiteY44" fmla="*/ 337398 h 4282242"/>
              <a:gd name="connsiteX45" fmla="*/ 1476732 w 5046315"/>
              <a:gd name="connsiteY45" fmla="*/ 361848 h 4282242"/>
              <a:gd name="connsiteX46" fmla="*/ 1481622 w 5046315"/>
              <a:gd name="connsiteY46" fmla="*/ 381407 h 4282242"/>
              <a:gd name="connsiteX47" fmla="*/ 1491401 w 5046315"/>
              <a:gd name="connsiteY47" fmla="*/ 396077 h 4282242"/>
              <a:gd name="connsiteX48" fmla="*/ 1510961 w 5046315"/>
              <a:gd name="connsiteY48" fmla="*/ 430305 h 4282242"/>
              <a:gd name="connsiteX49" fmla="*/ 1535410 w 5046315"/>
              <a:gd name="connsiteY49" fmla="*/ 464534 h 4282242"/>
              <a:gd name="connsiteX50" fmla="*/ 1540300 w 5046315"/>
              <a:gd name="connsiteY50" fmla="*/ 479204 h 4282242"/>
              <a:gd name="connsiteX51" fmla="*/ 1559859 w 5046315"/>
              <a:gd name="connsiteY51" fmla="*/ 513433 h 4282242"/>
              <a:gd name="connsiteX52" fmla="*/ 1574529 w 5046315"/>
              <a:gd name="connsiteY52" fmla="*/ 523212 h 4282242"/>
              <a:gd name="connsiteX53" fmla="*/ 1594088 w 5046315"/>
              <a:gd name="connsiteY53" fmla="*/ 537882 h 4282242"/>
              <a:gd name="connsiteX54" fmla="*/ 1608757 w 5046315"/>
              <a:gd name="connsiteY54" fmla="*/ 557441 h 4282242"/>
              <a:gd name="connsiteX55" fmla="*/ 1623427 w 5046315"/>
              <a:gd name="connsiteY55" fmla="*/ 572111 h 4282242"/>
              <a:gd name="connsiteX56" fmla="*/ 1633207 w 5046315"/>
              <a:gd name="connsiteY56" fmla="*/ 591670 h 4282242"/>
              <a:gd name="connsiteX57" fmla="*/ 1652766 w 5046315"/>
              <a:gd name="connsiteY57" fmla="*/ 606340 h 4282242"/>
              <a:gd name="connsiteX58" fmla="*/ 1711444 w 5046315"/>
              <a:gd name="connsiteY58" fmla="*/ 699247 h 4282242"/>
              <a:gd name="connsiteX59" fmla="*/ 1755453 w 5046315"/>
              <a:gd name="connsiteY59" fmla="*/ 757925 h 4282242"/>
              <a:gd name="connsiteX60" fmla="*/ 1789682 w 5046315"/>
              <a:gd name="connsiteY60" fmla="*/ 792154 h 4282242"/>
              <a:gd name="connsiteX61" fmla="*/ 1804351 w 5046315"/>
              <a:gd name="connsiteY61" fmla="*/ 806823 h 4282242"/>
              <a:gd name="connsiteX62" fmla="*/ 1858139 w 5046315"/>
              <a:gd name="connsiteY62" fmla="*/ 841052 h 4282242"/>
              <a:gd name="connsiteX63" fmla="*/ 1902148 w 5046315"/>
              <a:gd name="connsiteY63" fmla="*/ 870391 h 4282242"/>
              <a:gd name="connsiteX64" fmla="*/ 1936377 w 5046315"/>
              <a:gd name="connsiteY64" fmla="*/ 894840 h 4282242"/>
              <a:gd name="connsiteX65" fmla="*/ 1951046 w 5046315"/>
              <a:gd name="connsiteY65" fmla="*/ 899730 h 4282242"/>
              <a:gd name="connsiteX66" fmla="*/ 1970606 w 5046315"/>
              <a:gd name="connsiteY66" fmla="*/ 909510 h 4282242"/>
              <a:gd name="connsiteX67" fmla="*/ 1995055 w 5046315"/>
              <a:gd name="connsiteY67" fmla="*/ 919289 h 4282242"/>
              <a:gd name="connsiteX68" fmla="*/ 2029284 w 5046315"/>
              <a:gd name="connsiteY68" fmla="*/ 933959 h 4282242"/>
              <a:gd name="connsiteX69" fmla="*/ 2073292 w 5046315"/>
              <a:gd name="connsiteY69" fmla="*/ 953518 h 4282242"/>
              <a:gd name="connsiteX70" fmla="*/ 2112411 w 5046315"/>
              <a:gd name="connsiteY70" fmla="*/ 968188 h 4282242"/>
              <a:gd name="connsiteX71" fmla="*/ 2131970 w 5046315"/>
              <a:gd name="connsiteY71" fmla="*/ 977967 h 4282242"/>
              <a:gd name="connsiteX72" fmla="*/ 2146640 w 5046315"/>
              <a:gd name="connsiteY72" fmla="*/ 987747 h 4282242"/>
              <a:gd name="connsiteX73" fmla="*/ 2161309 w 5046315"/>
              <a:gd name="connsiteY73" fmla="*/ 992637 h 4282242"/>
              <a:gd name="connsiteX74" fmla="*/ 2244437 w 5046315"/>
              <a:gd name="connsiteY74" fmla="*/ 1021976 h 4282242"/>
              <a:gd name="connsiteX75" fmla="*/ 2288445 w 5046315"/>
              <a:gd name="connsiteY75" fmla="*/ 1026866 h 4282242"/>
              <a:gd name="connsiteX76" fmla="*/ 2312894 w 5046315"/>
              <a:gd name="connsiteY76" fmla="*/ 1036646 h 4282242"/>
              <a:gd name="connsiteX77" fmla="*/ 2332454 w 5046315"/>
              <a:gd name="connsiteY77" fmla="*/ 1046425 h 4282242"/>
              <a:gd name="connsiteX78" fmla="*/ 2400911 w 5046315"/>
              <a:gd name="connsiteY78" fmla="*/ 1061095 h 4282242"/>
              <a:gd name="connsiteX79" fmla="*/ 2435140 w 5046315"/>
              <a:gd name="connsiteY79" fmla="*/ 1070874 h 4282242"/>
              <a:gd name="connsiteX80" fmla="*/ 2547607 w 5046315"/>
              <a:gd name="connsiteY80" fmla="*/ 1085544 h 4282242"/>
              <a:gd name="connsiteX81" fmla="*/ 2576946 w 5046315"/>
              <a:gd name="connsiteY81" fmla="*/ 1095324 h 4282242"/>
              <a:gd name="connsiteX82" fmla="*/ 2591615 w 5046315"/>
              <a:gd name="connsiteY82" fmla="*/ 1105103 h 4282242"/>
              <a:gd name="connsiteX83" fmla="*/ 2669853 w 5046315"/>
              <a:gd name="connsiteY83" fmla="*/ 1114883 h 4282242"/>
              <a:gd name="connsiteX84" fmla="*/ 2699192 w 5046315"/>
              <a:gd name="connsiteY84" fmla="*/ 1124663 h 4282242"/>
              <a:gd name="connsiteX85" fmla="*/ 2718751 w 5046315"/>
              <a:gd name="connsiteY85" fmla="*/ 1134442 h 4282242"/>
              <a:gd name="connsiteX86" fmla="*/ 2787209 w 5046315"/>
              <a:gd name="connsiteY86" fmla="*/ 1139332 h 4282242"/>
              <a:gd name="connsiteX87" fmla="*/ 2865446 w 5046315"/>
              <a:gd name="connsiteY87" fmla="*/ 1149112 h 4282242"/>
              <a:gd name="connsiteX88" fmla="*/ 3393549 w 5046315"/>
              <a:gd name="connsiteY88" fmla="*/ 1149112 h 4282242"/>
              <a:gd name="connsiteX89" fmla="*/ 3408218 w 5046315"/>
              <a:gd name="connsiteY89" fmla="*/ 1158892 h 4282242"/>
              <a:gd name="connsiteX90" fmla="*/ 3452227 w 5046315"/>
              <a:gd name="connsiteY90" fmla="*/ 1168671 h 4282242"/>
              <a:gd name="connsiteX91" fmla="*/ 3496236 w 5046315"/>
              <a:gd name="connsiteY91" fmla="*/ 1183341 h 4282242"/>
              <a:gd name="connsiteX92" fmla="*/ 3530464 w 5046315"/>
              <a:gd name="connsiteY92" fmla="*/ 1193120 h 4282242"/>
              <a:gd name="connsiteX93" fmla="*/ 3564693 w 5046315"/>
              <a:gd name="connsiteY93" fmla="*/ 1212680 h 4282242"/>
              <a:gd name="connsiteX94" fmla="*/ 3584253 w 5046315"/>
              <a:gd name="connsiteY94" fmla="*/ 1217570 h 4282242"/>
              <a:gd name="connsiteX95" fmla="*/ 3608702 w 5046315"/>
              <a:gd name="connsiteY95" fmla="*/ 1237129 h 4282242"/>
              <a:gd name="connsiteX96" fmla="*/ 3623371 w 5046315"/>
              <a:gd name="connsiteY96" fmla="*/ 1246909 h 4282242"/>
              <a:gd name="connsiteX97" fmla="*/ 3613592 w 5046315"/>
              <a:gd name="connsiteY97" fmla="*/ 1403384 h 4282242"/>
              <a:gd name="connsiteX98" fmla="*/ 3603812 w 5046315"/>
              <a:gd name="connsiteY98" fmla="*/ 1422943 h 4282242"/>
              <a:gd name="connsiteX99" fmla="*/ 3584253 w 5046315"/>
              <a:gd name="connsiteY99" fmla="*/ 1437612 h 4282242"/>
              <a:gd name="connsiteX100" fmla="*/ 3574473 w 5046315"/>
              <a:gd name="connsiteY100" fmla="*/ 1457172 h 4282242"/>
              <a:gd name="connsiteX101" fmla="*/ 3569583 w 5046315"/>
              <a:gd name="connsiteY101" fmla="*/ 1471841 h 4282242"/>
              <a:gd name="connsiteX102" fmla="*/ 3545134 w 5046315"/>
              <a:gd name="connsiteY102" fmla="*/ 1506070 h 4282242"/>
              <a:gd name="connsiteX103" fmla="*/ 3525575 w 5046315"/>
              <a:gd name="connsiteY103" fmla="*/ 1520740 h 4282242"/>
              <a:gd name="connsiteX104" fmla="*/ 3510905 w 5046315"/>
              <a:gd name="connsiteY104" fmla="*/ 1540299 h 4282242"/>
              <a:gd name="connsiteX105" fmla="*/ 3481566 w 5046315"/>
              <a:gd name="connsiteY105" fmla="*/ 1545189 h 4282242"/>
              <a:gd name="connsiteX106" fmla="*/ 3466896 w 5046315"/>
              <a:gd name="connsiteY106" fmla="*/ 1554969 h 4282242"/>
              <a:gd name="connsiteX107" fmla="*/ 3398439 w 5046315"/>
              <a:gd name="connsiteY107" fmla="*/ 1574528 h 4282242"/>
              <a:gd name="connsiteX108" fmla="*/ 3378879 w 5046315"/>
              <a:gd name="connsiteY108" fmla="*/ 1579418 h 4282242"/>
              <a:gd name="connsiteX109" fmla="*/ 3095269 w 5046315"/>
              <a:gd name="connsiteY109" fmla="*/ 1598977 h 4282242"/>
              <a:gd name="connsiteX110" fmla="*/ 3002362 w 5046315"/>
              <a:gd name="connsiteY110" fmla="*/ 1613647 h 4282242"/>
              <a:gd name="connsiteX111" fmla="*/ 2982802 w 5046315"/>
              <a:gd name="connsiteY111" fmla="*/ 1623426 h 4282242"/>
              <a:gd name="connsiteX112" fmla="*/ 2865446 w 5046315"/>
              <a:gd name="connsiteY112" fmla="*/ 1642986 h 4282242"/>
              <a:gd name="connsiteX113" fmla="*/ 2850777 w 5046315"/>
              <a:gd name="connsiteY113" fmla="*/ 1647875 h 4282242"/>
              <a:gd name="connsiteX114" fmla="*/ 2816548 w 5046315"/>
              <a:gd name="connsiteY114" fmla="*/ 1657655 h 4282242"/>
              <a:gd name="connsiteX115" fmla="*/ 2796988 w 5046315"/>
              <a:gd name="connsiteY115" fmla="*/ 1667435 h 4282242"/>
              <a:gd name="connsiteX116" fmla="*/ 2762760 w 5046315"/>
              <a:gd name="connsiteY116" fmla="*/ 1691884 h 4282242"/>
              <a:gd name="connsiteX117" fmla="*/ 2748090 w 5046315"/>
              <a:gd name="connsiteY117" fmla="*/ 1711443 h 4282242"/>
              <a:gd name="connsiteX118" fmla="*/ 2733421 w 5046315"/>
              <a:gd name="connsiteY118" fmla="*/ 1726113 h 4282242"/>
              <a:gd name="connsiteX119" fmla="*/ 2713861 w 5046315"/>
              <a:gd name="connsiteY119" fmla="*/ 1760342 h 4282242"/>
              <a:gd name="connsiteX120" fmla="*/ 2704082 w 5046315"/>
              <a:gd name="connsiteY120" fmla="*/ 1775011 h 4282242"/>
              <a:gd name="connsiteX121" fmla="*/ 2699192 w 5046315"/>
              <a:gd name="connsiteY121" fmla="*/ 1799461 h 4282242"/>
              <a:gd name="connsiteX122" fmla="*/ 2689412 w 5046315"/>
              <a:gd name="connsiteY122" fmla="*/ 1843469 h 4282242"/>
              <a:gd name="connsiteX123" fmla="*/ 2699192 w 5046315"/>
              <a:gd name="connsiteY123" fmla="*/ 2019503 h 4282242"/>
              <a:gd name="connsiteX124" fmla="*/ 2708971 w 5046315"/>
              <a:gd name="connsiteY124" fmla="*/ 2053732 h 4282242"/>
              <a:gd name="connsiteX125" fmla="*/ 2743200 w 5046315"/>
              <a:gd name="connsiteY125" fmla="*/ 2087961 h 4282242"/>
              <a:gd name="connsiteX126" fmla="*/ 2777429 w 5046315"/>
              <a:gd name="connsiteY126" fmla="*/ 2097741 h 4282242"/>
              <a:gd name="connsiteX127" fmla="*/ 2792099 w 5046315"/>
              <a:gd name="connsiteY127" fmla="*/ 2102631 h 4282242"/>
              <a:gd name="connsiteX128" fmla="*/ 2836107 w 5046315"/>
              <a:gd name="connsiteY128" fmla="*/ 2112410 h 4282242"/>
              <a:gd name="connsiteX129" fmla="*/ 2870336 w 5046315"/>
              <a:gd name="connsiteY129" fmla="*/ 2122190 h 4282242"/>
              <a:gd name="connsiteX130" fmla="*/ 2894785 w 5046315"/>
              <a:gd name="connsiteY130" fmla="*/ 2131970 h 4282242"/>
              <a:gd name="connsiteX131" fmla="*/ 2909455 w 5046315"/>
              <a:gd name="connsiteY131" fmla="*/ 2136859 h 4282242"/>
              <a:gd name="connsiteX132" fmla="*/ 3153947 w 5046315"/>
              <a:gd name="connsiteY132" fmla="*/ 2146639 h 4282242"/>
              <a:gd name="connsiteX133" fmla="*/ 3364210 w 5046315"/>
              <a:gd name="connsiteY133" fmla="*/ 2136859 h 4282242"/>
              <a:gd name="connsiteX134" fmla="*/ 3437557 w 5046315"/>
              <a:gd name="connsiteY134" fmla="*/ 2117300 h 4282242"/>
              <a:gd name="connsiteX135" fmla="*/ 3452227 w 5046315"/>
              <a:gd name="connsiteY135" fmla="*/ 2107520 h 4282242"/>
              <a:gd name="connsiteX136" fmla="*/ 3496236 w 5046315"/>
              <a:gd name="connsiteY136" fmla="*/ 2097741 h 4282242"/>
              <a:gd name="connsiteX137" fmla="*/ 3559803 w 5046315"/>
              <a:gd name="connsiteY137" fmla="*/ 2078181 h 4282242"/>
              <a:gd name="connsiteX138" fmla="*/ 3603812 w 5046315"/>
              <a:gd name="connsiteY138" fmla="*/ 2063512 h 4282242"/>
              <a:gd name="connsiteX139" fmla="*/ 3809185 w 5046315"/>
              <a:gd name="connsiteY139" fmla="*/ 2043952 h 4282242"/>
              <a:gd name="connsiteX140" fmla="*/ 3872753 w 5046315"/>
              <a:gd name="connsiteY140" fmla="*/ 2034173 h 4282242"/>
              <a:gd name="connsiteX141" fmla="*/ 4112355 w 5046315"/>
              <a:gd name="connsiteY141" fmla="*/ 2039063 h 4282242"/>
              <a:gd name="connsiteX142" fmla="*/ 4175923 w 5046315"/>
              <a:gd name="connsiteY142" fmla="*/ 2058622 h 4282242"/>
              <a:gd name="connsiteX143" fmla="*/ 4273720 w 5046315"/>
              <a:gd name="connsiteY143" fmla="*/ 2083071 h 4282242"/>
              <a:gd name="connsiteX144" fmla="*/ 4298169 w 5046315"/>
              <a:gd name="connsiteY144" fmla="*/ 2092851 h 4282242"/>
              <a:gd name="connsiteX145" fmla="*/ 4312839 w 5046315"/>
              <a:gd name="connsiteY145" fmla="*/ 2102631 h 4282242"/>
              <a:gd name="connsiteX146" fmla="*/ 4356847 w 5046315"/>
              <a:gd name="connsiteY146" fmla="*/ 2107520 h 4282242"/>
              <a:gd name="connsiteX147" fmla="*/ 4381296 w 5046315"/>
              <a:gd name="connsiteY147" fmla="*/ 2117300 h 4282242"/>
              <a:gd name="connsiteX148" fmla="*/ 4415525 w 5046315"/>
              <a:gd name="connsiteY148" fmla="*/ 2127080 h 4282242"/>
              <a:gd name="connsiteX149" fmla="*/ 4449754 w 5046315"/>
              <a:gd name="connsiteY149" fmla="*/ 2161309 h 4282242"/>
              <a:gd name="connsiteX150" fmla="*/ 4454644 w 5046315"/>
              <a:gd name="connsiteY150" fmla="*/ 2259105 h 4282242"/>
              <a:gd name="connsiteX151" fmla="*/ 4439975 w 5046315"/>
              <a:gd name="connsiteY151" fmla="*/ 2273775 h 4282242"/>
              <a:gd name="connsiteX152" fmla="*/ 4410636 w 5046315"/>
              <a:gd name="connsiteY152" fmla="*/ 2308004 h 4282242"/>
              <a:gd name="connsiteX153" fmla="*/ 4361737 w 5046315"/>
              <a:gd name="connsiteY153" fmla="*/ 2361792 h 4282242"/>
              <a:gd name="connsiteX154" fmla="*/ 4307949 w 5046315"/>
              <a:gd name="connsiteY154" fmla="*/ 2366682 h 4282242"/>
              <a:gd name="connsiteX155" fmla="*/ 4171033 w 5046315"/>
              <a:gd name="connsiteY155" fmla="*/ 2386241 h 4282242"/>
              <a:gd name="connsiteX156" fmla="*/ 4146584 w 5046315"/>
              <a:gd name="connsiteY156" fmla="*/ 2396021 h 4282242"/>
              <a:gd name="connsiteX157" fmla="*/ 4039008 w 5046315"/>
              <a:gd name="connsiteY157" fmla="*/ 2415580 h 4282242"/>
              <a:gd name="connsiteX158" fmla="*/ 3931431 w 5046315"/>
              <a:gd name="connsiteY158" fmla="*/ 2425360 h 4282242"/>
              <a:gd name="connsiteX159" fmla="*/ 3388659 w 5046315"/>
              <a:gd name="connsiteY159" fmla="*/ 2435140 h 4282242"/>
              <a:gd name="connsiteX160" fmla="*/ 3369100 w 5046315"/>
              <a:gd name="connsiteY160" fmla="*/ 2444919 h 4282242"/>
              <a:gd name="connsiteX161" fmla="*/ 3325091 w 5046315"/>
              <a:gd name="connsiteY161" fmla="*/ 2459589 h 4282242"/>
              <a:gd name="connsiteX162" fmla="*/ 3237074 w 5046315"/>
              <a:gd name="connsiteY162" fmla="*/ 2528047 h 4282242"/>
              <a:gd name="connsiteX163" fmla="*/ 3217515 w 5046315"/>
              <a:gd name="connsiteY163" fmla="*/ 2562275 h 4282242"/>
              <a:gd name="connsiteX164" fmla="*/ 3212625 w 5046315"/>
              <a:gd name="connsiteY164" fmla="*/ 2616064 h 4282242"/>
              <a:gd name="connsiteX165" fmla="*/ 3202845 w 5046315"/>
              <a:gd name="connsiteY165" fmla="*/ 2630733 h 4282242"/>
              <a:gd name="connsiteX166" fmla="*/ 3183286 w 5046315"/>
              <a:gd name="connsiteY166" fmla="*/ 2689411 h 4282242"/>
              <a:gd name="connsiteX167" fmla="*/ 3168616 w 5046315"/>
              <a:gd name="connsiteY167" fmla="*/ 2816547 h 4282242"/>
              <a:gd name="connsiteX168" fmla="*/ 3149057 w 5046315"/>
              <a:gd name="connsiteY168" fmla="*/ 2894785 h 4282242"/>
              <a:gd name="connsiteX169" fmla="*/ 3139277 w 5046315"/>
              <a:gd name="connsiteY169" fmla="*/ 2968132 h 4282242"/>
              <a:gd name="connsiteX170" fmla="*/ 3129498 w 5046315"/>
              <a:gd name="connsiteY170" fmla="*/ 2997471 h 4282242"/>
              <a:gd name="connsiteX171" fmla="*/ 3134387 w 5046315"/>
              <a:gd name="connsiteY171" fmla="*/ 3149056 h 4282242"/>
              <a:gd name="connsiteX172" fmla="*/ 3153947 w 5046315"/>
              <a:gd name="connsiteY172" fmla="*/ 3202844 h 4282242"/>
              <a:gd name="connsiteX173" fmla="*/ 3168616 w 5046315"/>
              <a:gd name="connsiteY173" fmla="*/ 3217514 h 4282242"/>
              <a:gd name="connsiteX174" fmla="*/ 3212625 w 5046315"/>
              <a:gd name="connsiteY174" fmla="*/ 3227294 h 4282242"/>
              <a:gd name="connsiteX175" fmla="*/ 3227294 w 5046315"/>
              <a:gd name="connsiteY175" fmla="*/ 3232184 h 4282242"/>
              <a:gd name="connsiteX176" fmla="*/ 3261523 w 5046315"/>
              <a:gd name="connsiteY176" fmla="*/ 3251743 h 4282242"/>
              <a:gd name="connsiteX177" fmla="*/ 3295752 w 5046315"/>
              <a:gd name="connsiteY177" fmla="*/ 3266412 h 4282242"/>
              <a:gd name="connsiteX178" fmla="*/ 3339761 w 5046315"/>
              <a:gd name="connsiteY178" fmla="*/ 3285972 h 4282242"/>
              <a:gd name="connsiteX179" fmla="*/ 3373990 w 5046315"/>
              <a:gd name="connsiteY179" fmla="*/ 3290862 h 4282242"/>
              <a:gd name="connsiteX180" fmla="*/ 3398439 w 5046315"/>
              <a:gd name="connsiteY180" fmla="*/ 3300641 h 4282242"/>
              <a:gd name="connsiteX181" fmla="*/ 3413108 w 5046315"/>
              <a:gd name="connsiteY181" fmla="*/ 3310421 h 4282242"/>
              <a:gd name="connsiteX182" fmla="*/ 3466896 w 5046315"/>
              <a:gd name="connsiteY182" fmla="*/ 3325090 h 4282242"/>
              <a:gd name="connsiteX183" fmla="*/ 3501125 w 5046315"/>
              <a:gd name="connsiteY183" fmla="*/ 3334870 h 4282242"/>
              <a:gd name="connsiteX184" fmla="*/ 3535354 w 5046315"/>
              <a:gd name="connsiteY184" fmla="*/ 3354429 h 4282242"/>
              <a:gd name="connsiteX185" fmla="*/ 3574473 w 5046315"/>
              <a:gd name="connsiteY185" fmla="*/ 3359319 h 4282242"/>
              <a:gd name="connsiteX186" fmla="*/ 3594032 w 5046315"/>
              <a:gd name="connsiteY186" fmla="*/ 3369099 h 4282242"/>
              <a:gd name="connsiteX187" fmla="*/ 3765177 w 5046315"/>
              <a:gd name="connsiteY187" fmla="*/ 3393548 h 4282242"/>
              <a:gd name="connsiteX188" fmla="*/ 3804295 w 5046315"/>
              <a:gd name="connsiteY188" fmla="*/ 3403328 h 4282242"/>
              <a:gd name="connsiteX189" fmla="*/ 3911872 w 5046315"/>
              <a:gd name="connsiteY189" fmla="*/ 3417997 h 4282242"/>
              <a:gd name="connsiteX190" fmla="*/ 4024338 w 5046315"/>
              <a:gd name="connsiteY190" fmla="*/ 3447336 h 4282242"/>
              <a:gd name="connsiteX191" fmla="*/ 4078126 w 5046315"/>
              <a:gd name="connsiteY191" fmla="*/ 3457116 h 4282242"/>
              <a:gd name="connsiteX192" fmla="*/ 4136805 w 5046315"/>
              <a:gd name="connsiteY192" fmla="*/ 3462006 h 4282242"/>
              <a:gd name="connsiteX193" fmla="*/ 4263940 w 5046315"/>
              <a:gd name="connsiteY193" fmla="*/ 3481565 h 4282242"/>
              <a:gd name="connsiteX194" fmla="*/ 4312839 w 5046315"/>
              <a:gd name="connsiteY194" fmla="*/ 3486455 h 4282242"/>
              <a:gd name="connsiteX195" fmla="*/ 4391076 w 5046315"/>
              <a:gd name="connsiteY195" fmla="*/ 3506015 h 4282242"/>
              <a:gd name="connsiteX196" fmla="*/ 4410636 w 5046315"/>
              <a:gd name="connsiteY196" fmla="*/ 3515794 h 4282242"/>
              <a:gd name="connsiteX197" fmla="*/ 4459534 w 5046315"/>
              <a:gd name="connsiteY197" fmla="*/ 3520684 h 4282242"/>
              <a:gd name="connsiteX198" fmla="*/ 4474203 w 5046315"/>
              <a:gd name="connsiteY198" fmla="*/ 3530464 h 4282242"/>
              <a:gd name="connsiteX199" fmla="*/ 4537771 w 5046315"/>
              <a:gd name="connsiteY199" fmla="*/ 3550023 h 4282242"/>
              <a:gd name="connsiteX200" fmla="*/ 4552441 w 5046315"/>
              <a:gd name="connsiteY200" fmla="*/ 3554913 h 4282242"/>
              <a:gd name="connsiteX201" fmla="*/ 4572000 w 5046315"/>
              <a:gd name="connsiteY201" fmla="*/ 3564693 h 4282242"/>
              <a:gd name="connsiteX202" fmla="*/ 4596449 w 5046315"/>
              <a:gd name="connsiteY202" fmla="*/ 3574472 h 4282242"/>
              <a:gd name="connsiteX203" fmla="*/ 4640458 w 5046315"/>
              <a:gd name="connsiteY203" fmla="*/ 3594032 h 4282242"/>
              <a:gd name="connsiteX204" fmla="*/ 4679577 w 5046315"/>
              <a:gd name="connsiteY204" fmla="*/ 3598921 h 4282242"/>
              <a:gd name="connsiteX205" fmla="*/ 4708916 w 5046315"/>
              <a:gd name="connsiteY205" fmla="*/ 3618481 h 4282242"/>
              <a:gd name="connsiteX206" fmla="*/ 4787153 w 5046315"/>
              <a:gd name="connsiteY206" fmla="*/ 3642930 h 4282242"/>
              <a:gd name="connsiteX207" fmla="*/ 4806713 w 5046315"/>
              <a:gd name="connsiteY207" fmla="*/ 3652710 h 4282242"/>
              <a:gd name="connsiteX208" fmla="*/ 4840941 w 5046315"/>
              <a:gd name="connsiteY208" fmla="*/ 3672269 h 4282242"/>
              <a:gd name="connsiteX209" fmla="*/ 4875170 w 5046315"/>
              <a:gd name="connsiteY209" fmla="*/ 3686939 h 4282242"/>
              <a:gd name="connsiteX210" fmla="*/ 4889840 w 5046315"/>
              <a:gd name="connsiteY210" fmla="*/ 3696718 h 4282242"/>
              <a:gd name="connsiteX211" fmla="*/ 4904509 w 5046315"/>
              <a:gd name="connsiteY211" fmla="*/ 3701608 h 4282242"/>
              <a:gd name="connsiteX212" fmla="*/ 4948518 w 5046315"/>
              <a:gd name="connsiteY212" fmla="*/ 3730947 h 4282242"/>
              <a:gd name="connsiteX213" fmla="*/ 4997416 w 5046315"/>
              <a:gd name="connsiteY213" fmla="*/ 3755396 h 4282242"/>
              <a:gd name="connsiteX214" fmla="*/ 5021865 w 5046315"/>
              <a:gd name="connsiteY214" fmla="*/ 3789625 h 4282242"/>
              <a:gd name="connsiteX215" fmla="*/ 5026755 w 5046315"/>
              <a:gd name="connsiteY215" fmla="*/ 3804295 h 4282242"/>
              <a:gd name="connsiteX216" fmla="*/ 5046315 w 5046315"/>
              <a:gd name="connsiteY216" fmla="*/ 3858083 h 4282242"/>
              <a:gd name="connsiteX217" fmla="*/ 4982747 w 5046315"/>
              <a:gd name="connsiteY217" fmla="*/ 3946100 h 4282242"/>
              <a:gd name="connsiteX218" fmla="*/ 4953408 w 5046315"/>
              <a:gd name="connsiteY218" fmla="*/ 3970549 h 4282242"/>
              <a:gd name="connsiteX219" fmla="*/ 4943628 w 5046315"/>
              <a:gd name="connsiteY219" fmla="*/ 4004778 h 4282242"/>
              <a:gd name="connsiteX220" fmla="*/ 4909399 w 5046315"/>
              <a:gd name="connsiteY220" fmla="*/ 4039007 h 4282242"/>
              <a:gd name="connsiteX221" fmla="*/ 4875170 w 5046315"/>
              <a:gd name="connsiteY221" fmla="*/ 4073236 h 4282242"/>
              <a:gd name="connsiteX222" fmla="*/ 4860501 w 5046315"/>
              <a:gd name="connsiteY222" fmla="*/ 4087905 h 4282242"/>
              <a:gd name="connsiteX223" fmla="*/ 4845831 w 5046315"/>
              <a:gd name="connsiteY223" fmla="*/ 4107465 h 4282242"/>
              <a:gd name="connsiteX224" fmla="*/ 4826272 w 5046315"/>
              <a:gd name="connsiteY224" fmla="*/ 4112355 h 4282242"/>
              <a:gd name="connsiteX225" fmla="*/ 4787153 w 5046315"/>
              <a:gd name="connsiteY225" fmla="*/ 4131914 h 4282242"/>
              <a:gd name="connsiteX226" fmla="*/ 4772484 w 5046315"/>
              <a:gd name="connsiteY226" fmla="*/ 4141694 h 4282242"/>
              <a:gd name="connsiteX227" fmla="*/ 4718695 w 5046315"/>
              <a:gd name="connsiteY227" fmla="*/ 4151473 h 4282242"/>
              <a:gd name="connsiteX228" fmla="*/ 4684467 w 5046315"/>
              <a:gd name="connsiteY228" fmla="*/ 4161253 h 4282242"/>
              <a:gd name="connsiteX229" fmla="*/ 4640458 w 5046315"/>
              <a:gd name="connsiteY229" fmla="*/ 4171033 h 4282242"/>
              <a:gd name="connsiteX230" fmla="*/ 4620899 w 5046315"/>
              <a:gd name="connsiteY230" fmla="*/ 4175923 h 4282242"/>
              <a:gd name="connsiteX231" fmla="*/ 4483983 w 5046315"/>
              <a:gd name="connsiteY231" fmla="*/ 4195482 h 4282242"/>
              <a:gd name="connsiteX232" fmla="*/ 4415525 w 5046315"/>
              <a:gd name="connsiteY232" fmla="*/ 4205262 h 4282242"/>
              <a:gd name="connsiteX233" fmla="*/ 4107465 w 5046315"/>
              <a:gd name="connsiteY233" fmla="*/ 4215041 h 4282242"/>
              <a:gd name="connsiteX234" fmla="*/ 2767649 w 5046315"/>
              <a:gd name="connsiteY234" fmla="*/ 4219931 h 4282242"/>
              <a:gd name="connsiteX235" fmla="*/ 2738310 w 5046315"/>
              <a:gd name="connsiteY235" fmla="*/ 4210151 h 4282242"/>
              <a:gd name="connsiteX236" fmla="*/ 2552496 w 5046315"/>
              <a:gd name="connsiteY236" fmla="*/ 4200372 h 4282242"/>
              <a:gd name="connsiteX237" fmla="*/ 2386242 w 5046315"/>
              <a:gd name="connsiteY237" fmla="*/ 4166143 h 4282242"/>
              <a:gd name="connsiteX238" fmla="*/ 2288445 w 5046315"/>
              <a:gd name="connsiteY238" fmla="*/ 4156363 h 4282242"/>
              <a:gd name="connsiteX239" fmla="*/ 2156419 w 5046315"/>
              <a:gd name="connsiteY239" fmla="*/ 4136804 h 4282242"/>
              <a:gd name="connsiteX240" fmla="*/ 2092852 w 5046315"/>
              <a:gd name="connsiteY240" fmla="*/ 4122134 h 4282242"/>
              <a:gd name="connsiteX241" fmla="*/ 2004834 w 5046315"/>
              <a:gd name="connsiteY241" fmla="*/ 4112355 h 4282242"/>
              <a:gd name="connsiteX242" fmla="*/ 1794571 w 5046315"/>
              <a:gd name="connsiteY242" fmla="*/ 4087905 h 4282242"/>
              <a:gd name="connsiteX243" fmla="*/ 1652766 w 5046315"/>
              <a:gd name="connsiteY243" fmla="*/ 4068346 h 4282242"/>
              <a:gd name="connsiteX244" fmla="*/ 1603868 w 5046315"/>
              <a:gd name="connsiteY244" fmla="*/ 4058566 h 4282242"/>
              <a:gd name="connsiteX245" fmla="*/ 1510961 w 5046315"/>
              <a:gd name="connsiteY245" fmla="*/ 4048787 h 4282242"/>
              <a:gd name="connsiteX246" fmla="*/ 1462062 w 5046315"/>
              <a:gd name="connsiteY246" fmla="*/ 4039007 h 4282242"/>
              <a:gd name="connsiteX247" fmla="*/ 1334926 w 5046315"/>
              <a:gd name="connsiteY247" fmla="*/ 4019448 h 4282242"/>
              <a:gd name="connsiteX248" fmla="*/ 1251799 w 5046315"/>
              <a:gd name="connsiteY248" fmla="*/ 3999888 h 4282242"/>
              <a:gd name="connsiteX249" fmla="*/ 1222460 w 5046315"/>
              <a:gd name="connsiteY249" fmla="*/ 3985219 h 4282242"/>
              <a:gd name="connsiteX250" fmla="*/ 1188231 w 5046315"/>
              <a:gd name="connsiteY250" fmla="*/ 3975439 h 4282242"/>
              <a:gd name="connsiteX251" fmla="*/ 1158892 w 5046315"/>
              <a:gd name="connsiteY251" fmla="*/ 3965659 h 4282242"/>
              <a:gd name="connsiteX252" fmla="*/ 1134443 w 5046315"/>
              <a:gd name="connsiteY252" fmla="*/ 3955880 h 4282242"/>
              <a:gd name="connsiteX253" fmla="*/ 1070875 w 5046315"/>
              <a:gd name="connsiteY253" fmla="*/ 3946100 h 4282242"/>
              <a:gd name="connsiteX254" fmla="*/ 958409 w 5046315"/>
              <a:gd name="connsiteY254" fmla="*/ 3902092 h 4282242"/>
              <a:gd name="connsiteX255" fmla="*/ 865502 w 5046315"/>
              <a:gd name="connsiteY255" fmla="*/ 3877642 h 4282242"/>
              <a:gd name="connsiteX256" fmla="*/ 801934 w 5046315"/>
              <a:gd name="connsiteY256" fmla="*/ 3853193 h 4282242"/>
              <a:gd name="connsiteX257" fmla="*/ 723696 w 5046315"/>
              <a:gd name="connsiteY257" fmla="*/ 3809185 h 4282242"/>
              <a:gd name="connsiteX258" fmla="*/ 645459 w 5046315"/>
              <a:gd name="connsiteY258" fmla="*/ 3774956 h 4282242"/>
              <a:gd name="connsiteX259" fmla="*/ 562332 w 5046315"/>
              <a:gd name="connsiteY259" fmla="*/ 3740727 h 4282242"/>
              <a:gd name="connsiteX260" fmla="*/ 532993 w 5046315"/>
              <a:gd name="connsiteY260" fmla="*/ 3716278 h 4282242"/>
              <a:gd name="connsiteX261" fmla="*/ 400967 w 5046315"/>
              <a:gd name="connsiteY261" fmla="*/ 3647820 h 4282242"/>
              <a:gd name="connsiteX262" fmla="*/ 337399 w 5046315"/>
              <a:gd name="connsiteY262" fmla="*/ 3603811 h 4282242"/>
              <a:gd name="connsiteX263" fmla="*/ 317840 w 5046315"/>
              <a:gd name="connsiteY263" fmla="*/ 3594032 h 4282242"/>
              <a:gd name="connsiteX264" fmla="*/ 229823 w 5046315"/>
              <a:gd name="connsiteY264" fmla="*/ 3530464 h 4282242"/>
              <a:gd name="connsiteX265" fmla="*/ 210263 w 5046315"/>
              <a:gd name="connsiteY265" fmla="*/ 3520684 h 4282242"/>
              <a:gd name="connsiteX266" fmla="*/ 171145 w 5046315"/>
              <a:gd name="connsiteY266" fmla="*/ 3481565 h 4282242"/>
              <a:gd name="connsiteX267" fmla="*/ 122246 w 5046315"/>
              <a:gd name="connsiteY267" fmla="*/ 3432667 h 4282242"/>
              <a:gd name="connsiteX268" fmla="*/ 83128 w 5046315"/>
              <a:gd name="connsiteY268" fmla="*/ 3393548 h 4282242"/>
              <a:gd name="connsiteX269" fmla="*/ 73348 w 5046315"/>
              <a:gd name="connsiteY269" fmla="*/ 3373989 h 4282242"/>
              <a:gd name="connsiteX270" fmla="*/ 68458 w 5046315"/>
              <a:gd name="connsiteY270" fmla="*/ 3349540 h 4282242"/>
              <a:gd name="connsiteX271" fmla="*/ 48899 w 5046315"/>
              <a:gd name="connsiteY271" fmla="*/ 3325090 h 4282242"/>
              <a:gd name="connsiteX272" fmla="*/ 39119 w 5046315"/>
              <a:gd name="connsiteY272" fmla="*/ 3300641 h 4282242"/>
              <a:gd name="connsiteX273" fmla="*/ 19560 w 5046315"/>
              <a:gd name="connsiteY273" fmla="*/ 3241963 h 4282242"/>
              <a:gd name="connsiteX274" fmla="*/ 0 w 5046315"/>
              <a:gd name="connsiteY274" fmla="*/ 3124607 h 4282242"/>
              <a:gd name="connsiteX275" fmla="*/ 4890 w 5046315"/>
              <a:gd name="connsiteY275" fmla="*/ 2347123 h 4282242"/>
              <a:gd name="connsiteX276" fmla="*/ 14670 w 5046315"/>
              <a:gd name="connsiteY276" fmla="*/ 2244436 h 4282242"/>
              <a:gd name="connsiteX277" fmla="*/ 39119 w 5046315"/>
              <a:gd name="connsiteY277" fmla="*/ 2195538 h 4282242"/>
              <a:gd name="connsiteX278" fmla="*/ 48899 w 5046315"/>
              <a:gd name="connsiteY278" fmla="*/ 2073292 h 4282242"/>
              <a:gd name="connsiteX279" fmla="*/ 58678 w 5046315"/>
              <a:gd name="connsiteY279" fmla="*/ 2034173 h 4282242"/>
              <a:gd name="connsiteX280" fmla="*/ 73348 w 5046315"/>
              <a:gd name="connsiteY280" fmla="*/ 1980385 h 4282242"/>
              <a:gd name="connsiteX281" fmla="*/ 83128 w 5046315"/>
              <a:gd name="connsiteY281" fmla="*/ 1955935 h 4282242"/>
              <a:gd name="connsiteX282" fmla="*/ 102687 w 5046315"/>
              <a:gd name="connsiteY282" fmla="*/ 1877698 h 4282242"/>
              <a:gd name="connsiteX283" fmla="*/ 112467 w 5046315"/>
              <a:gd name="connsiteY283" fmla="*/ 1838579 h 4282242"/>
              <a:gd name="connsiteX284" fmla="*/ 122246 w 5046315"/>
              <a:gd name="connsiteY284" fmla="*/ 1819020 h 4282242"/>
              <a:gd name="connsiteX285" fmla="*/ 146695 w 5046315"/>
              <a:gd name="connsiteY285" fmla="*/ 1711443 h 4282242"/>
              <a:gd name="connsiteX286" fmla="*/ 156475 w 5046315"/>
              <a:gd name="connsiteY286" fmla="*/ 1608757 h 4282242"/>
              <a:gd name="connsiteX287" fmla="*/ 166255 w 5046315"/>
              <a:gd name="connsiteY287" fmla="*/ 1569638 h 4282242"/>
              <a:gd name="connsiteX288" fmla="*/ 185814 w 5046315"/>
              <a:gd name="connsiteY288" fmla="*/ 1276248 h 4282242"/>
              <a:gd name="connsiteX289" fmla="*/ 190704 w 5046315"/>
              <a:gd name="connsiteY289" fmla="*/ 1085544 h 4282242"/>
              <a:gd name="connsiteX290" fmla="*/ 210263 w 5046315"/>
              <a:gd name="connsiteY290" fmla="*/ 914400 h 4282242"/>
              <a:gd name="connsiteX291" fmla="*/ 220043 w 5046315"/>
              <a:gd name="connsiteY291" fmla="*/ 899730 h 4282242"/>
              <a:gd name="connsiteX292" fmla="*/ 229823 w 5046315"/>
              <a:gd name="connsiteY292" fmla="*/ 880171 h 4282242"/>
              <a:gd name="connsiteX293" fmla="*/ 234713 w 5046315"/>
              <a:gd name="connsiteY293" fmla="*/ 841052 h 4282242"/>
              <a:gd name="connsiteX294" fmla="*/ 244492 w 5046315"/>
              <a:gd name="connsiteY294" fmla="*/ 797043 h 4282242"/>
              <a:gd name="connsiteX295" fmla="*/ 215153 w 5046315"/>
              <a:gd name="connsiteY295" fmla="*/ 757925 h 428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5046315" h="4282242">
                <a:moveTo>
                  <a:pt x="215153" y="757925"/>
                </a:moveTo>
                <a:lnTo>
                  <a:pt x="215153" y="757925"/>
                </a:lnTo>
                <a:cubicBezTo>
                  <a:pt x="222749" y="431325"/>
                  <a:pt x="208708" y="645975"/>
                  <a:pt x="229823" y="484094"/>
                </a:cubicBezTo>
                <a:cubicBezTo>
                  <a:pt x="231942" y="467851"/>
                  <a:pt x="231694" y="451295"/>
                  <a:pt x="234713" y="435195"/>
                </a:cubicBezTo>
                <a:cubicBezTo>
                  <a:pt x="241182" y="400691"/>
                  <a:pt x="241720" y="414199"/>
                  <a:pt x="254272" y="391187"/>
                </a:cubicBezTo>
                <a:cubicBezTo>
                  <a:pt x="261253" y="378388"/>
                  <a:pt x="268416" y="365604"/>
                  <a:pt x="273831" y="352068"/>
                </a:cubicBezTo>
                <a:cubicBezTo>
                  <a:pt x="277091" y="343918"/>
                  <a:pt x="279348" y="335292"/>
                  <a:pt x="283611" y="327619"/>
                </a:cubicBezTo>
                <a:cubicBezTo>
                  <a:pt x="287569" y="320495"/>
                  <a:pt x="293543" y="314691"/>
                  <a:pt x="298280" y="308059"/>
                </a:cubicBezTo>
                <a:cubicBezTo>
                  <a:pt x="301696" y="303277"/>
                  <a:pt x="305144" y="298492"/>
                  <a:pt x="308060" y="293390"/>
                </a:cubicBezTo>
                <a:cubicBezTo>
                  <a:pt x="325225" y="263354"/>
                  <a:pt x="308614" y="283057"/>
                  <a:pt x="332509" y="259161"/>
                </a:cubicBezTo>
                <a:cubicBezTo>
                  <a:pt x="335769" y="251011"/>
                  <a:pt x="337542" y="242095"/>
                  <a:pt x="342289" y="234712"/>
                </a:cubicBezTo>
                <a:cubicBezTo>
                  <a:pt x="352339" y="219079"/>
                  <a:pt x="368206" y="207325"/>
                  <a:pt x="376518" y="190703"/>
                </a:cubicBezTo>
                <a:cubicBezTo>
                  <a:pt x="389391" y="164959"/>
                  <a:pt x="381144" y="176298"/>
                  <a:pt x="400967" y="156474"/>
                </a:cubicBezTo>
                <a:cubicBezTo>
                  <a:pt x="404227" y="146694"/>
                  <a:pt x="405741" y="136146"/>
                  <a:pt x="410747" y="127135"/>
                </a:cubicBezTo>
                <a:cubicBezTo>
                  <a:pt x="417400" y="115159"/>
                  <a:pt x="436124" y="106648"/>
                  <a:pt x="444976" y="97796"/>
                </a:cubicBezTo>
                <a:cubicBezTo>
                  <a:pt x="450739" y="92033"/>
                  <a:pt x="453457" y="83541"/>
                  <a:pt x="459645" y="78237"/>
                </a:cubicBezTo>
                <a:cubicBezTo>
                  <a:pt x="473888" y="66029"/>
                  <a:pt x="479309" y="70849"/>
                  <a:pt x="493874" y="63567"/>
                </a:cubicBezTo>
                <a:cubicBezTo>
                  <a:pt x="499130" y="60939"/>
                  <a:pt x="503441" y="56704"/>
                  <a:pt x="508544" y="53788"/>
                </a:cubicBezTo>
                <a:cubicBezTo>
                  <a:pt x="540976" y="35256"/>
                  <a:pt x="515345" y="50872"/>
                  <a:pt x="542772" y="39118"/>
                </a:cubicBezTo>
                <a:cubicBezTo>
                  <a:pt x="549472" y="36247"/>
                  <a:pt x="556003" y="32956"/>
                  <a:pt x="562332" y="29339"/>
                </a:cubicBezTo>
                <a:cubicBezTo>
                  <a:pt x="567434" y="26423"/>
                  <a:pt x="571211" y="20566"/>
                  <a:pt x="577001" y="19559"/>
                </a:cubicBezTo>
                <a:cubicBezTo>
                  <a:pt x="609278" y="13945"/>
                  <a:pt x="642306" y="13971"/>
                  <a:pt x="674798" y="9779"/>
                </a:cubicBezTo>
                <a:cubicBezTo>
                  <a:pt x="692871" y="7447"/>
                  <a:pt x="710657" y="3260"/>
                  <a:pt x="728586" y="0"/>
                </a:cubicBezTo>
                <a:cubicBezTo>
                  <a:pt x="811713" y="1630"/>
                  <a:pt x="894948" y="361"/>
                  <a:pt x="977968" y="4889"/>
                </a:cubicBezTo>
                <a:cubicBezTo>
                  <a:pt x="985247" y="5286"/>
                  <a:pt x="990867" y="11708"/>
                  <a:pt x="997528" y="14669"/>
                </a:cubicBezTo>
                <a:cubicBezTo>
                  <a:pt x="1005549" y="18234"/>
                  <a:pt x="1013758" y="21367"/>
                  <a:pt x="1021977" y="24449"/>
                </a:cubicBezTo>
                <a:cubicBezTo>
                  <a:pt x="1041921" y="31928"/>
                  <a:pt x="1034355" y="26632"/>
                  <a:pt x="1056206" y="39118"/>
                </a:cubicBezTo>
                <a:cubicBezTo>
                  <a:pt x="1061308" y="42034"/>
                  <a:pt x="1065539" y="46435"/>
                  <a:pt x="1070875" y="48898"/>
                </a:cubicBezTo>
                <a:cubicBezTo>
                  <a:pt x="1086814" y="56255"/>
                  <a:pt x="1104071" y="60606"/>
                  <a:pt x="1119773" y="68457"/>
                </a:cubicBezTo>
                <a:cubicBezTo>
                  <a:pt x="1126293" y="71717"/>
                  <a:pt x="1132418" y="75932"/>
                  <a:pt x="1139333" y="78237"/>
                </a:cubicBezTo>
                <a:cubicBezTo>
                  <a:pt x="1147218" y="80865"/>
                  <a:pt x="1155632" y="81497"/>
                  <a:pt x="1163782" y="83127"/>
                </a:cubicBezTo>
                <a:cubicBezTo>
                  <a:pt x="1170302" y="86387"/>
                  <a:pt x="1177091" y="89157"/>
                  <a:pt x="1183341" y="92907"/>
                </a:cubicBezTo>
                <a:cubicBezTo>
                  <a:pt x="1193420" y="98954"/>
                  <a:pt x="1201277" y="109615"/>
                  <a:pt x="1212680" y="112466"/>
                </a:cubicBezTo>
                <a:lnTo>
                  <a:pt x="1232240" y="117356"/>
                </a:lnTo>
                <a:cubicBezTo>
                  <a:pt x="1246973" y="127178"/>
                  <a:pt x="1249097" y="129470"/>
                  <a:pt x="1266469" y="136915"/>
                </a:cubicBezTo>
                <a:cubicBezTo>
                  <a:pt x="1271206" y="138945"/>
                  <a:pt x="1276248" y="140175"/>
                  <a:pt x="1281138" y="141805"/>
                </a:cubicBezTo>
                <a:cubicBezTo>
                  <a:pt x="1287658" y="148325"/>
                  <a:pt x="1293195" y="156005"/>
                  <a:pt x="1300698" y="161364"/>
                </a:cubicBezTo>
                <a:cubicBezTo>
                  <a:pt x="1304892" y="164360"/>
                  <a:pt x="1311407" y="162954"/>
                  <a:pt x="1315367" y="166254"/>
                </a:cubicBezTo>
                <a:cubicBezTo>
                  <a:pt x="1321628" y="171471"/>
                  <a:pt x="1324274" y="180050"/>
                  <a:pt x="1330037" y="185813"/>
                </a:cubicBezTo>
                <a:cubicBezTo>
                  <a:pt x="1338025" y="193801"/>
                  <a:pt x="1354549" y="203323"/>
                  <a:pt x="1364265" y="210263"/>
                </a:cubicBezTo>
                <a:cubicBezTo>
                  <a:pt x="1370897" y="215000"/>
                  <a:pt x="1377305" y="220042"/>
                  <a:pt x="1383825" y="224932"/>
                </a:cubicBezTo>
                <a:cubicBezTo>
                  <a:pt x="1394750" y="268632"/>
                  <a:pt x="1378417" y="220774"/>
                  <a:pt x="1408274" y="259161"/>
                </a:cubicBezTo>
                <a:cubicBezTo>
                  <a:pt x="1414987" y="267792"/>
                  <a:pt x="1417634" y="278942"/>
                  <a:pt x="1422944" y="288500"/>
                </a:cubicBezTo>
                <a:cubicBezTo>
                  <a:pt x="1426417" y="294752"/>
                  <a:pt x="1444210" y="319546"/>
                  <a:pt x="1447393" y="322729"/>
                </a:cubicBezTo>
                <a:cubicBezTo>
                  <a:pt x="1453156" y="328492"/>
                  <a:pt x="1460432" y="332508"/>
                  <a:pt x="1466952" y="337398"/>
                </a:cubicBezTo>
                <a:cubicBezTo>
                  <a:pt x="1470212" y="345548"/>
                  <a:pt x="1473956" y="353521"/>
                  <a:pt x="1476732" y="361848"/>
                </a:cubicBezTo>
                <a:cubicBezTo>
                  <a:pt x="1478857" y="368223"/>
                  <a:pt x="1478975" y="375230"/>
                  <a:pt x="1481622" y="381407"/>
                </a:cubicBezTo>
                <a:cubicBezTo>
                  <a:pt x="1483937" y="386809"/>
                  <a:pt x="1488485" y="390974"/>
                  <a:pt x="1491401" y="396077"/>
                </a:cubicBezTo>
                <a:cubicBezTo>
                  <a:pt x="1516204" y="439483"/>
                  <a:pt x="1487145" y="394583"/>
                  <a:pt x="1510961" y="430305"/>
                </a:cubicBezTo>
                <a:cubicBezTo>
                  <a:pt x="1522007" y="463450"/>
                  <a:pt x="1506406" y="423930"/>
                  <a:pt x="1535410" y="464534"/>
                </a:cubicBezTo>
                <a:cubicBezTo>
                  <a:pt x="1538406" y="468728"/>
                  <a:pt x="1538270" y="474466"/>
                  <a:pt x="1540300" y="479204"/>
                </a:cubicBezTo>
                <a:cubicBezTo>
                  <a:pt x="1543177" y="485917"/>
                  <a:pt x="1553720" y="507294"/>
                  <a:pt x="1559859" y="513433"/>
                </a:cubicBezTo>
                <a:cubicBezTo>
                  <a:pt x="1564015" y="517588"/>
                  <a:pt x="1569747" y="519796"/>
                  <a:pt x="1574529" y="523212"/>
                </a:cubicBezTo>
                <a:cubicBezTo>
                  <a:pt x="1581161" y="527949"/>
                  <a:pt x="1588325" y="532119"/>
                  <a:pt x="1594088" y="537882"/>
                </a:cubicBezTo>
                <a:cubicBezTo>
                  <a:pt x="1599851" y="543645"/>
                  <a:pt x="1603453" y="551253"/>
                  <a:pt x="1608757" y="557441"/>
                </a:cubicBezTo>
                <a:cubicBezTo>
                  <a:pt x="1613258" y="562692"/>
                  <a:pt x="1619407" y="566484"/>
                  <a:pt x="1623427" y="572111"/>
                </a:cubicBezTo>
                <a:cubicBezTo>
                  <a:pt x="1627664" y="578042"/>
                  <a:pt x="1628463" y="586136"/>
                  <a:pt x="1633207" y="591670"/>
                </a:cubicBezTo>
                <a:cubicBezTo>
                  <a:pt x="1638511" y="597858"/>
                  <a:pt x="1646246" y="601450"/>
                  <a:pt x="1652766" y="606340"/>
                </a:cubicBezTo>
                <a:cubicBezTo>
                  <a:pt x="1704599" y="710005"/>
                  <a:pt x="1646577" y="601953"/>
                  <a:pt x="1711444" y="699247"/>
                </a:cubicBezTo>
                <a:cubicBezTo>
                  <a:pt x="1724695" y="719122"/>
                  <a:pt x="1739242" y="741714"/>
                  <a:pt x="1755453" y="757925"/>
                </a:cubicBezTo>
                <a:lnTo>
                  <a:pt x="1789682" y="792154"/>
                </a:lnTo>
                <a:cubicBezTo>
                  <a:pt x="1794572" y="797044"/>
                  <a:pt x="1798517" y="803110"/>
                  <a:pt x="1804351" y="806823"/>
                </a:cubicBezTo>
                <a:cubicBezTo>
                  <a:pt x="1822280" y="818233"/>
                  <a:pt x="1843111" y="826025"/>
                  <a:pt x="1858139" y="841052"/>
                </a:cubicBezTo>
                <a:cubicBezTo>
                  <a:pt x="1896045" y="878956"/>
                  <a:pt x="1857582" y="845631"/>
                  <a:pt x="1902148" y="870391"/>
                </a:cubicBezTo>
                <a:cubicBezTo>
                  <a:pt x="1922114" y="881484"/>
                  <a:pt x="1918023" y="885663"/>
                  <a:pt x="1936377" y="894840"/>
                </a:cubicBezTo>
                <a:cubicBezTo>
                  <a:pt x="1940987" y="897145"/>
                  <a:pt x="1946309" y="897700"/>
                  <a:pt x="1951046" y="899730"/>
                </a:cubicBezTo>
                <a:cubicBezTo>
                  <a:pt x="1957746" y="902602"/>
                  <a:pt x="1963945" y="906549"/>
                  <a:pt x="1970606" y="909510"/>
                </a:cubicBezTo>
                <a:cubicBezTo>
                  <a:pt x="1978627" y="913075"/>
                  <a:pt x="1987034" y="915724"/>
                  <a:pt x="1995055" y="919289"/>
                </a:cubicBezTo>
                <a:cubicBezTo>
                  <a:pt x="2031315" y="935405"/>
                  <a:pt x="1999149" y="923914"/>
                  <a:pt x="2029284" y="933959"/>
                </a:cubicBezTo>
                <a:cubicBezTo>
                  <a:pt x="2062480" y="956091"/>
                  <a:pt x="2020924" y="930244"/>
                  <a:pt x="2073292" y="953518"/>
                </a:cubicBezTo>
                <a:cubicBezTo>
                  <a:pt x="2114503" y="971833"/>
                  <a:pt x="2054445" y="956594"/>
                  <a:pt x="2112411" y="968188"/>
                </a:cubicBezTo>
                <a:cubicBezTo>
                  <a:pt x="2118931" y="971448"/>
                  <a:pt x="2125641" y="974351"/>
                  <a:pt x="2131970" y="977967"/>
                </a:cubicBezTo>
                <a:cubicBezTo>
                  <a:pt x="2137073" y="980883"/>
                  <a:pt x="2141383" y="985119"/>
                  <a:pt x="2146640" y="987747"/>
                </a:cubicBezTo>
                <a:cubicBezTo>
                  <a:pt x="2151250" y="990052"/>
                  <a:pt x="2156483" y="990827"/>
                  <a:pt x="2161309" y="992637"/>
                </a:cubicBezTo>
                <a:cubicBezTo>
                  <a:pt x="2185008" y="1001524"/>
                  <a:pt x="2224157" y="1019723"/>
                  <a:pt x="2244437" y="1021976"/>
                </a:cubicBezTo>
                <a:lnTo>
                  <a:pt x="2288445" y="1026866"/>
                </a:lnTo>
                <a:cubicBezTo>
                  <a:pt x="2296595" y="1030126"/>
                  <a:pt x="2304873" y="1033081"/>
                  <a:pt x="2312894" y="1036646"/>
                </a:cubicBezTo>
                <a:cubicBezTo>
                  <a:pt x="2319555" y="1039606"/>
                  <a:pt x="2325539" y="1044120"/>
                  <a:pt x="2332454" y="1046425"/>
                </a:cubicBezTo>
                <a:cubicBezTo>
                  <a:pt x="2377684" y="1061502"/>
                  <a:pt x="2360900" y="1051862"/>
                  <a:pt x="2400911" y="1061095"/>
                </a:cubicBezTo>
                <a:cubicBezTo>
                  <a:pt x="2412473" y="1063763"/>
                  <a:pt x="2423556" y="1068300"/>
                  <a:pt x="2435140" y="1070874"/>
                </a:cubicBezTo>
                <a:cubicBezTo>
                  <a:pt x="2486978" y="1082393"/>
                  <a:pt x="2493667" y="1081049"/>
                  <a:pt x="2547607" y="1085544"/>
                </a:cubicBezTo>
                <a:cubicBezTo>
                  <a:pt x="2557387" y="1088804"/>
                  <a:pt x="2567526" y="1091137"/>
                  <a:pt x="2576946" y="1095324"/>
                </a:cubicBezTo>
                <a:cubicBezTo>
                  <a:pt x="2582316" y="1097711"/>
                  <a:pt x="2585864" y="1103892"/>
                  <a:pt x="2591615" y="1105103"/>
                </a:cubicBezTo>
                <a:cubicBezTo>
                  <a:pt x="2617334" y="1110517"/>
                  <a:pt x="2643774" y="1111623"/>
                  <a:pt x="2669853" y="1114883"/>
                </a:cubicBezTo>
                <a:cubicBezTo>
                  <a:pt x="2679633" y="1118143"/>
                  <a:pt x="2689621" y="1120834"/>
                  <a:pt x="2699192" y="1124663"/>
                </a:cubicBezTo>
                <a:cubicBezTo>
                  <a:pt x="2705960" y="1127370"/>
                  <a:pt x="2711561" y="1133244"/>
                  <a:pt x="2718751" y="1134442"/>
                </a:cubicBezTo>
                <a:cubicBezTo>
                  <a:pt x="2741317" y="1138203"/>
                  <a:pt x="2764445" y="1137056"/>
                  <a:pt x="2787209" y="1139332"/>
                </a:cubicBezTo>
                <a:cubicBezTo>
                  <a:pt x="2813361" y="1141947"/>
                  <a:pt x="2839367" y="1145852"/>
                  <a:pt x="2865446" y="1149112"/>
                </a:cubicBezTo>
                <a:cubicBezTo>
                  <a:pt x="3080465" y="1139338"/>
                  <a:pt x="3064434" y="1138018"/>
                  <a:pt x="3393549" y="1149112"/>
                </a:cubicBezTo>
                <a:cubicBezTo>
                  <a:pt x="3399422" y="1149310"/>
                  <a:pt x="3402643" y="1157034"/>
                  <a:pt x="3408218" y="1158892"/>
                </a:cubicBezTo>
                <a:cubicBezTo>
                  <a:pt x="3422474" y="1163644"/>
                  <a:pt x="3437748" y="1164649"/>
                  <a:pt x="3452227" y="1168671"/>
                </a:cubicBezTo>
                <a:cubicBezTo>
                  <a:pt x="3467126" y="1172810"/>
                  <a:pt x="3481368" y="1179093"/>
                  <a:pt x="3496236" y="1183341"/>
                </a:cubicBezTo>
                <a:cubicBezTo>
                  <a:pt x="3507645" y="1186601"/>
                  <a:pt x="3519313" y="1189065"/>
                  <a:pt x="3530464" y="1193120"/>
                </a:cubicBezTo>
                <a:cubicBezTo>
                  <a:pt x="3597468" y="1217485"/>
                  <a:pt x="3509948" y="1189217"/>
                  <a:pt x="3564693" y="1212680"/>
                </a:cubicBezTo>
                <a:cubicBezTo>
                  <a:pt x="3570870" y="1215327"/>
                  <a:pt x="3577733" y="1215940"/>
                  <a:pt x="3584253" y="1217570"/>
                </a:cubicBezTo>
                <a:cubicBezTo>
                  <a:pt x="3592403" y="1224090"/>
                  <a:pt x="3600353" y="1230867"/>
                  <a:pt x="3608702" y="1237129"/>
                </a:cubicBezTo>
                <a:cubicBezTo>
                  <a:pt x="3613403" y="1240655"/>
                  <a:pt x="3623198" y="1241035"/>
                  <a:pt x="3623371" y="1246909"/>
                </a:cubicBezTo>
                <a:cubicBezTo>
                  <a:pt x="3624907" y="1299147"/>
                  <a:pt x="3619363" y="1351444"/>
                  <a:pt x="3613592" y="1403384"/>
                </a:cubicBezTo>
                <a:cubicBezTo>
                  <a:pt x="3612787" y="1410629"/>
                  <a:pt x="3608556" y="1417409"/>
                  <a:pt x="3603812" y="1422943"/>
                </a:cubicBezTo>
                <a:cubicBezTo>
                  <a:pt x="3598508" y="1429131"/>
                  <a:pt x="3590773" y="1432722"/>
                  <a:pt x="3584253" y="1437612"/>
                </a:cubicBezTo>
                <a:cubicBezTo>
                  <a:pt x="3580993" y="1444132"/>
                  <a:pt x="3577345" y="1450472"/>
                  <a:pt x="3574473" y="1457172"/>
                </a:cubicBezTo>
                <a:cubicBezTo>
                  <a:pt x="3572443" y="1461909"/>
                  <a:pt x="3571888" y="1467231"/>
                  <a:pt x="3569583" y="1471841"/>
                </a:cubicBezTo>
                <a:cubicBezTo>
                  <a:pt x="3566807" y="1477394"/>
                  <a:pt x="3547349" y="1503855"/>
                  <a:pt x="3545134" y="1506070"/>
                </a:cubicBezTo>
                <a:cubicBezTo>
                  <a:pt x="3539371" y="1511833"/>
                  <a:pt x="3531338" y="1514977"/>
                  <a:pt x="3525575" y="1520740"/>
                </a:cubicBezTo>
                <a:cubicBezTo>
                  <a:pt x="3519812" y="1526503"/>
                  <a:pt x="3518029" y="1536341"/>
                  <a:pt x="3510905" y="1540299"/>
                </a:cubicBezTo>
                <a:cubicBezTo>
                  <a:pt x="3502238" y="1545114"/>
                  <a:pt x="3491346" y="1543559"/>
                  <a:pt x="3481566" y="1545189"/>
                </a:cubicBezTo>
                <a:cubicBezTo>
                  <a:pt x="3476676" y="1548449"/>
                  <a:pt x="3472153" y="1552341"/>
                  <a:pt x="3466896" y="1554969"/>
                </a:cubicBezTo>
                <a:cubicBezTo>
                  <a:pt x="3441786" y="1567524"/>
                  <a:pt x="3428260" y="1567646"/>
                  <a:pt x="3398439" y="1574528"/>
                </a:cubicBezTo>
                <a:cubicBezTo>
                  <a:pt x="3391890" y="1576039"/>
                  <a:pt x="3385399" y="1577788"/>
                  <a:pt x="3378879" y="1579418"/>
                </a:cubicBezTo>
                <a:cubicBezTo>
                  <a:pt x="3288930" y="1639382"/>
                  <a:pt x="3379839" y="1582480"/>
                  <a:pt x="3095269" y="1598977"/>
                </a:cubicBezTo>
                <a:cubicBezTo>
                  <a:pt x="3064415" y="1600766"/>
                  <a:pt x="3032890" y="1607541"/>
                  <a:pt x="3002362" y="1613647"/>
                </a:cubicBezTo>
                <a:cubicBezTo>
                  <a:pt x="2995842" y="1616907"/>
                  <a:pt x="2989811" y="1621423"/>
                  <a:pt x="2982802" y="1623426"/>
                </a:cubicBezTo>
                <a:cubicBezTo>
                  <a:pt x="2954197" y="1631599"/>
                  <a:pt x="2890871" y="1639354"/>
                  <a:pt x="2865446" y="1642986"/>
                </a:cubicBezTo>
                <a:cubicBezTo>
                  <a:pt x="2860556" y="1644616"/>
                  <a:pt x="2855714" y="1646394"/>
                  <a:pt x="2850777" y="1647875"/>
                </a:cubicBezTo>
                <a:cubicBezTo>
                  <a:pt x="2839411" y="1651285"/>
                  <a:pt x="2827700" y="1653600"/>
                  <a:pt x="2816548" y="1657655"/>
                </a:cubicBezTo>
                <a:cubicBezTo>
                  <a:pt x="2809697" y="1660146"/>
                  <a:pt x="2803317" y="1663818"/>
                  <a:pt x="2796988" y="1667435"/>
                </a:cubicBezTo>
                <a:cubicBezTo>
                  <a:pt x="2790512" y="1671135"/>
                  <a:pt x="2766255" y="1688389"/>
                  <a:pt x="2762760" y="1691884"/>
                </a:cubicBezTo>
                <a:cubicBezTo>
                  <a:pt x="2756997" y="1697647"/>
                  <a:pt x="2753394" y="1705255"/>
                  <a:pt x="2748090" y="1711443"/>
                </a:cubicBezTo>
                <a:cubicBezTo>
                  <a:pt x="2743590" y="1716693"/>
                  <a:pt x="2737848" y="1720801"/>
                  <a:pt x="2733421" y="1726113"/>
                </a:cubicBezTo>
                <a:cubicBezTo>
                  <a:pt x="2722588" y="1739112"/>
                  <a:pt x="2722559" y="1745120"/>
                  <a:pt x="2713861" y="1760342"/>
                </a:cubicBezTo>
                <a:cubicBezTo>
                  <a:pt x="2710945" y="1765444"/>
                  <a:pt x="2707342" y="1770121"/>
                  <a:pt x="2704082" y="1775011"/>
                </a:cubicBezTo>
                <a:cubicBezTo>
                  <a:pt x="2702452" y="1783161"/>
                  <a:pt x="2700934" y="1791334"/>
                  <a:pt x="2699192" y="1799461"/>
                </a:cubicBezTo>
                <a:cubicBezTo>
                  <a:pt x="2696043" y="1814155"/>
                  <a:pt x="2689770" y="1828446"/>
                  <a:pt x="2689412" y="1843469"/>
                </a:cubicBezTo>
                <a:cubicBezTo>
                  <a:pt x="2684426" y="2052858"/>
                  <a:pt x="2678245" y="1949677"/>
                  <a:pt x="2699192" y="2019503"/>
                </a:cubicBezTo>
                <a:cubicBezTo>
                  <a:pt x="2702602" y="2030869"/>
                  <a:pt x="2702554" y="2043750"/>
                  <a:pt x="2708971" y="2053732"/>
                </a:cubicBezTo>
                <a:cubicBezTo>
                  <a:pt x="2717696" y="2067305"/>
                  <a:pt x="2727685" y="2083528"/>
                  <a:pt x="2743200" y="2087961"/>
                </a:cubicBezTo>
                <a:lnTo>
                  <a:pt x="2777429" y="2097741"/>
                </a:lnTo>
                <a:cubicBezTo>
                  <a:pt x="2782366" y="2099222"/>
                  <a:pt x="2787098" y="2101381"/>
                  <a:pt x="2792099" y="2102631"/>
                </a:cubicBezTo>
                <a:cubicBezTo>
                  <a:pt x="2806677" y="2106275"/>
                  <a:pt x="2821529" y="2108765"/>
                  <a:pt x="2836107" y="2112410"/>
                </a:cubicBezTo>
                <a:cubicBezTo>
                  <a:pt x="2847619" y="2115288"/>
                  <a:pt x="2859079" y="2118437"/>
                  <a:pt x="2870336" y="2122190"/>
                </a:cubicBezTo>
                <a:cubicBezTo>
                  <a:pt x="2878663" y="2124966"/>
                  <a:pt x="2886566" y="2128888"/>
                  <a:pt x="2894785" y="2131970"/>
                </a:cubicBezTo>
                <a:cubicBezTo>
                  <a:pt x="2899611" y="2133780"/>
                  <a:pt x="2904309" y="2136568"/>
                  <a:pt x="2909455" y="2136859"/>
                </a:cubicBezTo>
                <a:cubicBezTo>
                  <a:pt x="2990887" y="2141468"/>
                  <a:pt x="3072450" y="2143379"/>
                  <a:pt x="3153947" y="2146639"/>
                </a:cubicBezTo>
                <a:cubicBezTo>
                  <a:pt x="3167871" y="2146103"/>
                  <a:pt x="3330996" y="2140691"/>
                  <a:pt x="3364210" y="2136859"/>
                </a:cubicBezTo>
                <a:cubicBezTo>
                  <a:pt x="3379271" y="2135121"/>
                  <a:pt x="3420723" y="2124782"/>
                  <a:pt x="3437557" y="2117300"/>
                </a:cubicBezTo>
                <a:cubicBezTo>
                  <a:pt x="3442927" y="2114913"/>
                  <a:pt x="3446652" y="2109378"/>
                  <a:pt x="3452227" y="2107520"/>
                </a:cubicBezTo>
                <a:cubicBezTo>
                  <a:pt x="3466483" y="2102768"/>
                  <a:pt x="3481566" y="2101001"/>
                  <a:pt x="3496236" y="2097741"/>
                </a:cubicBezTo>
                <a:cubicBezTo>
                  <a:pt x="3536580" y="2077568"/>
                  <a:pt x="3493538" y="2097114"/>
                  <a:pt x="3559803" y="2078181"/>
                </a:cubicBezTo>
                <a:cubicBezTo>
                  <a:pt x="3589308" y="2069751"/>
                  <a:pt x="3576645" y="2067587"/>
                  <a:pt x="3603812" y="2063512"/>
                </a:cubicBezTo>
                <a:cubicBezTo>
                  <a:pt x="3712006" y="2047282"/>
                  <a:pt x="3675604" y="2057652"/>
                  <a:pt x="3809185" y="2043952"/>
                </a:cubicBezTo>
                <a:cubicBezTo>
                  <a:pt x="3830512" y="2041765"/>
                  <a:pt x="3851564" y="2037433"/>
                  <a:pt x="3872753" y="2034173"/>
                </a:cubicBezTo>
                <a:cubicBezTo>
                  <a:pt x="3952620" y="2035803"/>
                  <a:pt x="4032581" y="2034865"/>
                  <a:pt x="4112355" y="2039063"/>
                </a:cubicBezTo>
                <a:cubicBezTo>
                  <a:pt x="4149979" y="2041043"/>
                  <a:pt x="4145532" y="2050333"/>
                  <a:pt x="4175923" y="2058622"/>
                </a:cubicBezTo>
                <a:cubicBezTo>
                  <a:pt x="4243367" y="2077016"/>
                  <a:pt x="4160553" y="2037802"/>
                  <a:pt x="4273720" y="2083071"/>
                </a:cubicBezTo>
                <a:cubicBezTo>
                  <a:pt x="4281870" y="2086331"/>
                  <a:pt x="4290318" y="2088925"/>
                  <a:pt x="4298169" y="2092851"/>
                </a:cubicBezTo>
                <a:cubicBezTo>
                  <a:pt x="4303426" y="2095479"/>
                  <a:pt x="4307137" y="2101206"/>
                  <a:pt x="4312839" y="2102631"/>
                </a:cubicBezTo>
                <a:cubicBezTo>
                  <a:pt x="4327158" y="2106211"/>
                  <a:pt x="4342178" y="2105890"/>
                  <a:pt x="4356847" y="2107520"/>
                </a:cubicBezTo>
                <a:cubicBezTo>
                  <a:pt x="4364997" y="2110780"/>
                  <a:pt x="4372969" y="2114524"/>
                  <a:pt x="4381296" y="2117300"/>
                </a:cubicBezTo>
                <a:cubicBezTo>
                  <a:pt x="4392553" y="2121053"/>
                  <a:pt x="4404722" y="2122170"/>
                  <a:pt x="4415525" y="2127080"/>
                </a:cubicBezTo>
                <a:cubicBezTo>
                  <a:pt x="4432839" y="2134950"/>
                  <a:pt x="4438961" y="2146918"/>
                  <a:pt x="4449754" y="2161309"/>
                </a:cubicBezTo>
                <a:cubicBezTo>
                  <a:pt x="4459916" y="2201956"/>
                  <a:pt x="4467044" y="2212605"/>
                  <a:pt x="4454644" y="2259105"/>
                </a:cubicBezTo>
                <a:cubicBezTo>
                  <a:pt x="4452862" y="2265787"/>
                  <a:pt x="4443994" y="2268148"/>
                  <a:pt x="4439975" y="2273775"/>
                </a:cubicBezTo>
                <a:cubicBezTo>
                  <a:pt x="4392227" y="2340623"/>
                  <a:pt x="4474401" y="2244239"/>
                  <a:pt x="4410636" y="2308004"/>
                </a:cubicBezTo>
                <a:cubicBezTo>
                  <a:pt x="4397556" y="2321084"/>
                  <a:pt x="4379412" y="2360185"/>
                  <a:pt x="4361737" y="2361792"/>
                </a:cubicBezTo>
                <a:cubicBezTo>
                  <a:pt x="4343808" y="2363422"/>
                  <a:pt x="4325834" y="2364618"/>
                  <a:pt x="4307949" y="2366682"/>
                </a:cubicBezTo>
                <a:cubicBezTo>
                  <a:pt x="4257513" y="2372502"/>
                  <a:pt x="4220595" y="2378617"/>
                  <a:pt x="4171033" y="2386241"/>
                </a:cubicBezTo>
                <a:cubicBezTo>
                  <a:pt x="4162883" y="2389501"/>
                  <a:pt x="4155024" y="2393610"/>
                  <a:pt x="4146584" y="2396021"/>
                </a:cubicBezTo>
                <a:cubicBezTo>
                  <a:pt x="4118378" y="2404080"/>
                  <a:pt x="4065027" y="2412606"/>
                  <a:pt x="4039008" y="2415580"/>
                </a:cubicBezTo>
                <a:cubicBezTo>
                  <a:pt x="4003234" y="2419668"/>
                  <a:pt x="3967422" y="2424278"/>
                  <a:pt x="3931431" y="2425360"/>
                </a:cubicBezTo>
                <a:cubicBezTo>
                  <a:pt x="3750559" y="2430800"/>
                  <a:pt x="3569583" y="2431880"/>
                  <a:pt x="3388659" y="2435140"/>
                </a:cubicBezTo>
                <a:cubicBezTo>
                  <a:pt x="3382139" y="2438400"/>
                  <a:pt x="3375903" y="2442302"/>
                  <a:pt x="3369100" y="2444919"/>
                </a:cubicBezTo>
                <a:cubicBezTo>
                  <a:pt x="3354667" y="2450470"/>
                  <a:pt x="3338137" y="2451287"/>
                  <a:pt x="3325091" y="2459589"/>
                </a:cubicBezTo>
                <a:cubicBezTo>
                  <a:pt x="3305263" y="2472207"/>
                  <a:pt x="3250210" y="2501777"/>
                  <a:pt x="3237074" y="2528047"/>
                </a:cubicBezTo>
                <a:cubicBezTo>
                  <a:pt x="3224666" y="2552862"/>
                  <a:pt x="3231337" y="2541541"/>
                  <a:pt x="3217515" y="2562275"/>
                </a:cubicBezTo>
                <a:cubicBezTo>
                  <a:pt x="3215885" y="2580205"/>
                  <a:pt x="3216397" y="2598460"/>
                  <a:pt x="3212625" y="2616064"/>
                </a:cubicBezTo>
                <a:cubicBezTo>
                  <a:pt x="3211394" y="2621810"/>
                  <a:pt x="3204703" y="2625158"/>
                  <a:pt x="3202845" y="2630733"/>
                </a:cubicBezTo>
                <a:cubicBezTo>
                  <a:pt x="3180734" y="2697063"/>
                  <a:pt x="3205724" y="2655753"/>
                  <a:pt x="3183286" y="2689411"/>
                </a:cubicBezTo>
                <a:cubicBezTo>
                  <a:pt x="3178135" y="2746076"/>
                  <a:pt x="3178074" y="2755068"/>
                  <a:pt x="3168616" y="2816547"/>
                </a:cubicBezTo>
                <a:cubicBezTo>
                  <a:pt x="3160103" y="2871880"/>
                  <a:pt x="3164239" y="2856831"/>
                  <a:pt x="3149057" y="2894785"/>
                </a:cubicBezTo>
                <a:cubicBezTo>
                  <a:pt x="3145797" y="2919234"/>
                  <a:pt x="3143892" y="2943902"/>
                  <a:pt x="3139277" y="2968132"/>
                </a:cubicBezTo>
                <a:cubicBezTo>
                  <a:pt x="3137348" y="2978259"/>
                  <a:pt x="3129777" y="2987166"/>
                  <a:pt x="3129498" y="2997471"/>
                </a:cubicBezTo>
                <a:cubicBezTo>
                  <a:pt x="3128132" y="3048007"/>
                  <a:pt x="3130408" y="3098658"/>
                  <a:pt x="3134387" y="3149056"/>
                </a:cubicBezTo>
                <a:cubicBezTo>
                  <a:pt x="3135275" y="3160309"/>
                  <a:pt x="3145552" y="3191091"/>
                  <a:pt x="3153947" y="3202844"/>
                </a:cubicBezTo>
                <a:cubicBezTo>
                  <a:pt x="3157966" y="3208471"/>
                  <a:pt x="3162233" y="3214854"/>
                  <a:pt x="3168616" y="3217514"/>
                </a:cubicBezTo>
                <a:cubicBezTo>
                  <a:pt x="3182487" y="3223294"/>
                  <a:pt x="3198046" y="3223649"/>
                  <a:pt x="3212625" y="3227294"/>
                </a:cubicBezTo>
                <a:cubicBezTo>
                  <a:pt x="3217625" y="3228544"/>
                  <a:pt x="3222557" y="3230154"/>
                  <a:pt x="3227294" y="3232184"/>
                </a:cubicBezTo>
                <a:cubicBezTo>
                  <a:pt x="3256858" y="3244854"/>
                  <a:pt x="3236962" y="3237708"/>
                  <a:pt x="3261523" y="3251743"/>
                </a:cubicBezTo>
                <a:cubicBezTo>
                  <a:pt x="3293965" y="3270282"/>
                  <a:pt x="3268319" y="3254655"/>
                  <a:pt x="3295752" y="3266412"/>
                </a:cubicBezTo>
                <a:cubicBezTo>
                  <a:pt x="3312355" y="3273527"/>
                  <a:pt x="3321558" y="3281421"/>
                  <a:pt x="3339761" y="3285972"/>
                </a:cubicBezTo>
                <a:cubicBezTo>
                  <a:pt x="3350942" y="3288767"/>
                  <a:pt x="3362580" y="3289232"/>
                  <a:pt x="3373990" y="3290862"/>
                </a:cubicBezTo>
                <a:cubicBezTo>
                  <a:pt x="3382140" y="3294122"/>
                  <a:pt x="3390588" y="3296716"/>
                  <a:pt x="3398439" y="3300641"/>
                </a:cubicBezTo>
                <a:cubicBezTo>
                  <a:pt x="3403695" y="3303269"/>
                  <a:pt x="3407738" y="3308034"/>
                  <a:pt x="3413108" y="3310421"/>
                </a:cubicBezTo>
                <a:cubicBezTo>
                  <a:pt x="3440088" y="3322413"/>
                  <a:pt x="3440597" y="3318515"/>
                  <a:pt x="3466896" y="3325090"/>
                </a:cubicBezTo>
                <a:cubicBezTo>
                  <a:pt x="3478408" y="3327968"/>
                  <a:pt x="3489715" y="3331610"/>
                  <a:pt x="3501125" y="3334870"/>
                </a:cubicBezTo>
                <a:cubicBezTo>
                  <a:pt x="3509856" y="3340691"/>
                  <a:pt x="3525426" y="3351947"/>
                  <a:pt x="3535354" y="3354429"/>
                </a:cubicBezTo>
                <a:cubicBezTo>
                  <a:pt x="3548103" y="3357616"/>
                  <a:pt x="3561433" y="3357689"/>
                  <a:pt x="3574473" y="3359319"/>
                </a:cubicBezTo>
                <a:cubicBezTo>
                  <a:pt x="3580993" y="3362579"/>
                  <a:pt x="3586944" y="3367398"/>
                  <a:pt x="3594032" y="3369099"/>
                </a:cubicBezTo>
                <a:cubicBezTo>
                  <a:pt x="3682419" y="3390312"/>
                  <a:pt x="3686107" y="3387900"/>
                  <a:pt x="3765177" y="3393548"/>
                </a:cubicBezTo>
                <a:cubicBezTo>
                  <a:pt x="3778216" y="3396808"/>
                  <a:pt x="3791071" y="3400924"/>
                  <a:pt x="3804295" y="3403328"/>
                </a:cubicBezTo>
                <a:cubicBezTo>
                  <a:pt x="3829924" y="3407988"/>
                  <a:pt x="3881713" y="3414228"/>
                  <a:pt x="3911872" y="3417997"/>
                </a:cubicBezTo>
                <a:cubicBezTo>
                  <a:pt x="3945953" y="3427735"/>
                  <a:pt x="3993477" y="3441725"/>
                  <a:pt x="4024338" y="3447336"/>
                </a:cubicBezTo>
                <a:cubicBezTo>
                  <a:pt x="4042267" y="3450596"/>
                  <a:pt x="4060056" y="3454759"/>
                  <a:pt x="4078126" y="3457116"/>
                </a:cubicBezTo>
                <a:cubicBezTo>
                  <a:pt x="4097589" y="3459655"/>
                  <a:pt x="4117307" y="3459756"/>
                  <a:pt x="4136805" y="3462006"/>
                </a:cubicBezTo>
                <a:cubicBezTo>
                  <a:pt x="4246218" y="3474631"/>
                  <a:pt x="4164180" y="3467962"/>
                  <a:pt x="4263940" y="3481565"/>
                </a:cubicBezTo>
                <a:cubicBezTo>
                  <a:pt x="4280171" y="3483778"/>
                  <a:pt x="4296539" y="3484825"/>
                  <a:pt x="4312839" y="3486455"/>
                </a:cubicBezTo>
                <a:cubicBezTo>
                  <a:pt x="4334467" y="3491261"/>
                  <a:pt x="4369218" y="3498067"/>
                  <a:pt x="4391076" y="3506015"/>
                </a:cubicBezTo>
                <a:cubicBezTo>
                  <a:pt x="4397927" y="3508506"/>
                  <a:pt x="4403508" y="3514267"/>
                  <a:pt x="4410636" y="3515794"/>
                </a:cubicBezTo>
                <a:cubicBezTo>
                  <a:pt x="4426653" y="3519226"/>
                  <a:pt x="4443235" y="3519054"/>
                  <a:pt x="4459534" y="3520684"/>
                </a:cubicBezTo>
                <a:cubicBezTo>
                  <a:pt x="4464424" y="3523944"/>
                  <a:pt x="4468833" y="3528077"/>
                  <a:pt x="4474203" y="3530464"/>
                </a:cubicBezTo>
                <a:cubicBezTo>
                  <a:pt x="4487356" y="3536310"/>
                  <a:pt x="4525220" y="3546258"/>
                  <a:pt x="4537771" y="3550023"/>
                </a:cubicBezTo>
                <a:cubicBezTo>
                  <a:pt x="4542708" y="3551504"/>
                  <a:pt x="4547703" y="3552882"/>
                  <a:pt x="4552441" y="3554913"/>
                </a:cubicBezTo>
                <a:cubicBezTo>
                  <a:pt x="4559141" y="3557784"/>
                  <a:pt x="4565339" y="3561733"/>
                  <a:pt x="4572000" y="3564693"/>
                </a:cubicBezTo>
                <a:cubicBezTo>
                  <a:pt x="4580021" y="3568258"/>
                  <a:pt x="4588428" y="3570907"/>
                  <a:pt x="4596449" y="3574472"/>
                </a:cubicBezTo>
                <a:cubicBezTo>
                  <a:pt x="4610452" y="3580695"/>
                  <a:pt x="4625385" y="3590554"/>
                  <a:pt x="4640458" y="3594032"/>
                </a:cubicBezTo>
                <a:cubicBezTo>
                  <a:pt x="4653263" y="3596987"/>
                  <a:pt x="4666537" y="3597291"/>
                  <a:pt x="4679577" y="3598921"/>
                </a:cubicBezTo>
                <a:cubicBezTo>
                  <a:pt x="4689357" y="3605441"/>
                  <a:pt x="4698244" y="3613555"/>
                  <a:pt x="4708916" y="3618481"/>
                </a:cubicBezTo>
                <a:cubicBezTo>
                  <a:pt x="4798689" y="3659916"/>
                  <a:pt x="4678883" y="3588795"/>
                  <a:pt x="4787153" y="3642930"/>
                </a:cubicBezTo>
                <a:cubicBezTo>
                  <a:pt x="4793673" y="3646190"/>
                  <a:pt x="4800384" y="3649093"/>
                  <a:pt x="4806713" y="3652710"/>
                </a:cubicBezTo>
                <a:cubicBezTo>
                  <a:pt x="4831264" y="3666739"/>
                  <a:pt x="4811391" y="3659604"/>
                  <a:pt x="4840941" y="3672269"/>
                </a:cubicBezTo>
                <a:cubicBezTo>
                  <a:pt x="4868378" y="3684028"/>
                  <a:pt x="4842725" y="3668399"/>
                  <a:pt x="4875170" y="3686939"/>
                </a:cubicBezTo>
                <a:cubicBezTo>
                  <a:pt x="4880273" y="3689855"/>
                  <a:pt x="4884584" y="3694090"/>
                  <a:pt x="4889840" y="3696718"/>
                </a:cubicBezTo>
                <a:cubicBezTo>
                  <a:pt x="4894450" y="3699023"/>
                  <a:pt x="4900057" y="3699011"/>
                  <a:pt x="4904509" y="3701608"/>
                </a:cubicBezTo>
                <a:cubicBezTo>
                  <a:pt x="4919738" y="3710492"/>
                  <a:pt x="4932749" y="3723062"/>
                  <a:pt x="4948518" y="3730947"/>
                </a:cubicBezTo>
                <a:lnTo>
                  <a:pt x="4997416" y="3755396"/>
                </a:lnTo>
                <a:cubicBezTo>
                  <a:pt x="5000739" y="3759827"/>
                  <a:pt x="5018289" y="3782473"/>
                  <a:pt x="5021865" y="3789625"/>
                </a:cubicBezTo>
                <a:cubicBezTo>
                  <a:pt x="5024170" y="3794235"/>
                  <a:pt x="5024724" y="3799557"/>
                  <a:pt x="5026755" y="3804295"/>
                </a:cubicBezTo>
                <a:cubicBezTo>
                  <a:pt x="5046153" y="3849556"/>
                  <a:pt x="5027514" y="3792283"/>
                  <a:pt x="5046315" y="3858083"/>
                </a:cubicBezTo>
                <a:cubicBezTo>
                  <a:pt x="5045899" y="3858683"/>
                  <a:pt x="4998346" y="3930501"/>
                  <a:pt x="4982747" y="3946100"/>
                </a:cubicBezTo>
                <a:cubicBezTo>
                  <a:pt x="4973745" y="3955102"/>
                  <a:pt x="4963188" y="3962399"/>
                  <a:pt x="4953408" y="3970549"/>
                </a:cubicBezTo>
                <a:cubicBezTo>
                  <a:pt x="4950148" y="3981959"/>
                  <a:pt x="4948538" y="3993975"/>
                  <a:pt x="4943628" y="4004778"/>
                </a:cubicBezTo>
                <a:cubicBezTo>
                  <a:pt x="4932760" y="4028688"/>
                  <a:pt x="4926788" y="4021618"/>
                  <a:pt x="4909399" y="4039007"/>
                </a:cubicBezTo>
                <a:cubicBezTo>
                  <a:pt x="4824626" y="4123777"/>
                  <a:pt x="4966467" y="3994982"/>
                  <a:pt x="4875170" y="4073236"/>
                </a:cubicBezTo>
                <a:cubicBezTo>
                  <a:pt x="4869920" y="4077736"/>
                  <a:pt x="4865001" y="4082655"/>
                  <a:pt x="4860501" y="4087905"/>
                </a:cubicBezTo>
                <a:cubicBezTo>
                  <a:pt x="4855197" y="4094093"/>
                  <a:pt x="4852463" y="4102728"/>
                  <a:pt x="4845831" y="4107465"/>
                </a:cubicBezTo>
                <a:cubicBezTo>
                  <a:pt x="4840362" y="4111371"/>
                  <a:pt x="4832475" y="4109770"/>
                  <a:pt x="4826272" y="4112355"/>
                </a:cubicBezTo>
                <a:cubicBezTo>
                  <a:pt x="4812815" y="4117962"/>
                  <a:pt x="4799283" y="4123827"/>
                  <a:pt x="4787153" y="4131914"/>
                </a:cubicBezTo>
                <a:cubicBezTo>
                  <a:pt x="4782263" y="4135174"/>
                  <a:pt x="4778135" y="4140080"/>
                  <a:pt x="4772484" y="4141694"/>
                </a:cubicBezTo>
                <a:cubicBezTo>
                  <a:pt x="4754962" y="4146700"/>
                  <a:pt x="4736485" y="4147520"/>
                  <a:pt x="4718695" y="4151473"/>
                </a:cubicBezTo>
                <a:cubicBezTo>
                  <a:pt x="4707112" y="4154047"/>
                  <a:pt x="4695979" y="4158375"/>
                  <a:pt x="4684467" y="4161253"/>
                </a:cubicBezTo>
                <a:cubicBezTo>
                  <a:pt x="4669888" y="4164898"/>
                  <a:pt x="4655101" y="4167654"/>
                  <a:pt x="4640458" y="4171033"/>
                </a:cubicBezTo>
                <a:cubicBezTo>
                  <a:pt x="4633910" y="4172544"/>
                  <a:pt x="4627539" y="4174886"/>
                  <a:pt x="4620899" y="4175923"/>
                </a:cubicBezTo>
                <a:cubicBezTo>
                  <a:pt x="4575350" y="4183040"/>
                  <a:pt x="4529622" y="4188962"/>
                  <a:pt x="4483983" y="4195482"/>
                </a:cubicBezTo>
                <a:cubicBezTo>
                  <a:pt x="4461164" y="4198742"/>
                  <a:pt x="4438564" y="4204531"/>
                  <a:pt x="4415525" y="4205262"/>
                </a:cubicBezTo>
                <a:lnTo>
                  <a:pt x="4107465" y="4215041"/>
                </a:lnTo>
                <a:cubicBezTo>
                  <a:pt x="3647588" y="4353010"/>
                  <a:pt x="4045508" y="4238863"/>
                  <a:pt x="2767649" y="4219931"/>
                </a:cubicBezTo>
                <a:cubicBezTo>
                  <a:pt x="2757341" y="4219778"/>
                  <a:pt x="2748576" y="4211084"/>
                  <a:pt x="2738310" y="4210151"/>
                </a:cubicBezTo>
                <a:cubicBezTo>
                  <a:pt x="2676541" y="4204536"/>
                  <a:pt x="2614434" y="4203632"/>
                  <a:pt x="2552496" y="4200372"/>
                </a:cubicBezTo>
                <a:cubicBezTo>
                  <a:pt x="2508533" y="4190226"/>
                  <a:pt x="2424476" y="4169967"/>
                  <a:pt x="2386242" y="4166143"/>
                </a:cubicBezTo>
                <a:lnTo>
                  <a:pt x="2288445" y="4156363"/>
                </a:lnTo>
                <a:cubicBezTo>
                  <a:pt x="2231892" y="4128088"/>
                  <a:pt x="2293368" y="4155825"/>
                  <a:pt x="2156419" y="4136804"/>
                </a:cubicBezTo>
                <a:cubicBezTo>
                  <a:pt x="2134880" y="4133812"/>
                  <a:pt x="2114320" y="4125597"/>
                  <a:pt x="2092852" y="4122134"/>
                </a:cubicBezTo>
                <a:cubicBezTo>
                  <a:pt x="2063709" y="4117434"/>
                  <a:pt x="2034102" y="4116206"/>
                  <a:pt x="2004834" y="4112355"/>
                </a:cubicBezTo>
                <a:cubicBezTo>
                  <a:pt x="1814063" y="4087254"/>
                  <a:pt x="2003534" y="4106076"/>
                  <a:pt x="1794571" y="4087905"/>
                </a:cubicBezTo>
                <a:cubicBezTo>
                  <a:pt x="1717373" y="4065850"/>
                  <a:pt x="1797490" y="4086437"/>
                  <a:pt x="1652766" y="4068346"/>
                </a:cubicBezTo>
                <a:cubicBezTo>
                  <a:pt x="1636272" y="4066284"/>
                  <a:pt x="1620334" y="4060837"/>
                  <a:pt x="1603868" y="4058566"/>
                </a:cubicBezTo>
                <a:cubicBezTo>
                  <a:pt x="1573020" y="4054311"/>
                  <a:pt x="1541809" y="4053042"/>
                  <a:pt x="1510961" y="4048787"/>
                </a:cubicBezTo>
                <a:cubicBezTo>
                  <a:pt x="1494494" y="4046516"/>
                  <a:pt x="1478416" y="4041981"/>
                  <a:pt x="1462062" y="4039007"/>
                </a:cubicBezTo>
                <a:cubicBezTo>
                  <a:pt x="1412294" y="4029958"/>
                  <a:pt x="1386224" y="4026776"/>
                  <a:pt x="1334926" y="4019448"/>
                </a:cubicBezTo>
                <a:cubicBezTo>
                  <a:pt x="1285088" y="3994528"/>
                  <a:pt x="1355230" y="4027106"/>
                  <a:pt x="1251799" y="3999888"/>
                </a:cubicBezTo>
                <a:cubicBezTo>
                  <a:pt x="1241225" y="3997105"/>
                  <a:pt x="1232665" y="3989144"/>
                  <a:pt x="1222460" y="3985219"/>
                </a:cubicBezTo>
                <a:cubicBezTo>
                  <a:pt x="1211385" y="3980959"/>
                  <a:pt x="1199572" y="3978929"/>
                  <a:pt x="1188231" y="3975439"/>
                </a:cubicBezTo>
                <a:cubicBezTo>
                  <a:pt x="1178378" y="3972407"/>
                  <a:pt x="1168580" y="3969182"/>
                  <a:pt x="1158892" y="3965659"/>
                </a:cubicBezTo>
                <a:cubicBezTo>
                  <a:pt x="1150643" y="3962659"/>
                  <a:pt x="1143011" y="3957784"/>
                  <a:pt x="1134443" y="3955880"/>
                </a:cubicBezTo>
                <a:cubicBezTo>
                  <a:pt x="1113515" y="3951229"/>
                  <a:pt x="1092064" y="3949360"/>
                  <a:pt x="1070875" y="3946100"/>
                </a:cubicBezTo>
                <a:cubicBezTo>
                  <a:pt x="1013241" y="3917283"/>
                  <a:pt x="1025899" y="3920262"/>
                  <a:pt x="958409" y="3902092"/>
                </a:cubicBezTo>
                <a:cubicBezTo>
                  <a:pt x="893535" y="3884626"/>
                  <a:pt x="911329" y="3894526"/>
                  <a:pt x="865502" y="3877642"/>
                </a:cubicBezTo>
                <a:cubicBezTo>
                  <a:pt x="844199" y="3869794"/>
                  <a:pt x="822379" y="3863063"/>
                  <a:pt x="801934" y="3853193"/>
                </a:cubicBezTo>
                <a:cubicBezTo>
                  <a:pt x="774988" y="3840185"/>
                  <a:pt x="752467" y="3817406"/>
                  <a:pt x="723696" y="3809185"/>
                </a:cubicBezTo>
                <a:cubicBezTo>
                  <a:pt x="643423" y="3786249"/>
                  <a:pt x="742140" y="3817254"/>
                  <a:pt x="645459" y="3774956"/>
                </a:cubicBezTo>
                <a:cubicBezTo>
                  <a:pt x="577651" y="3745290"/>
                  <a:pt x="646502" y="3793333"/>
                  <a:pt x="562332" y="3740727"/>
                </a:cubicBezTo>
                <a:cubicBezTo>
                  <a:pt x="551537" y="3733980"/>
                  <a:pt x="543460" y="3723524"/>
                  <a:pt x="532993" y="3716278"/>
                </a:cubicBezTo>
                <a:cubicBezTo>
                  <a:pt x="492235" y="3688060"/>
                  <a:pt x="441725" y="3676038"/>
                  <a:pt x="400967" y="3647820"/>
                </a:cubicBezTo>
                <a:cubicBezTo>
                  <a:pt x="379778" y="3633150"/>
                  <a:pt x="359036" y="3617812"/>
                  <a:pt x="337399" y="3603811"/>
                </a:cubicBezTo>
                <a:cubicBezTo>
                  <a:pt x="331279" y="3599851"/>
                  <a:pt x="323862" y="3598138"/>
                  <a:pt x="317840" y="3594032"/>
                </a:cubicBezTo>
                <a:cubicBezTo>
                  <a:pt x="287938" y="3573645"/>
                  <a:pt x="262193" y="3546649"/>
                  <a:pt x="229823" y="3530464"/>
                </a:cubicBezTo>
                <a:cubicBezTo>
                  <a:pt x="223303" y="3527204"/>
                  <a:pt x="215863" y="3525351"/>
                  <a:pt x="210263" y="3520684"/>
                </a:cubicBezTo>
                <a:cubicBezTo>
                  <a:pt x="196097" y="3508878"/>
                  <a:pt x="184185" y="3494605"/>
                  <a:pt x="171145" y="3481565"/>
                </a:cubicBezTo>
                <a:lnTo>
                  <a:pt x="122246" y="3432667"/>
                </a:lnTo>
                <a:cubicBezTo>
                  <a:pt x="97596" y="3401854"/>
                  <a:pt x="111036" y="3414480"/>
                  <a:pt x="83128" y="3393548"/>
                </a:cubicBezTo>
                <a:cubicBezTo>
                  <a:pt x="79868" y="3387028"/>
                  <a:pt x="75653" y="3380904"/>
                  <a:pt x="73348" y="3373989"/>
                </a:cubicBezTo>
                <a:cubicBezTo>
                  <a:pt x="70720" y="3366104"/>
                  <a:pt x="72175" y="3356974"/>
                  <a:pt x="68458" y="3349540"/>
                </a:cubicBezTo>
                <a:cubicBezTo>
                  <a:pt x="63791" y="3340205"/>
                  <a:pt x="54269" y="3334040"/>
                  <a:pt x="48899" y="3325090"/>
                </a:cubicBezTo>
                <a:cubicBezTo>
                  <a:pt x="44383" y="3317563"/>
                  <a:pt x="42040" y="3308918"/>
                  <a:pt x="39119" y="3300641"/>
                </a:cubicBezTo>
                <a:cubicBezTo>
                  <a:pt x="32257" y="3281199"/>
                  <a:pt x="23248" y="3262248"/>
                  <a:pt x="19560" y="3241963"/>
                </a:cubicBezTo>
                <a:cubicBezTo>
                  <a:pt x="5945" y="3167082"/>
                  <a:pt x="12551" y="3206186"/>
                  <a:pt x="0" y="3124607"/>
                </a:cubicBezTo>
                <a:cubicBezTo>
                  <a:pt x="1630" y="2865446"/>
                  <a:pt x="571" y="2606253"/>
                  <a:pt x="4890" y="2347123"/>
                </a:cubicBezTo>
                <a:cubicBezTo>
                  <a:pt x="5463" y="2312744"/>
                  <a:pt x="7097" y="2277975"/>
                  <a:pt x="14670" y="2244436"/>
                </a:cubicBezTo>
                <a:cubicBezTo>
                  <a:pt x="18684" y="2226660"/>
                  <a:pt x="39119" y="2195538"/>
                  <a:pt x="39119" y="2195538"/>
                </a:cubicBezTo>
                <a:cubicBezTo>
                  <a:pt x="42379" y="2154789"/>
                  <a:pt x="43980" y="2113874"/>
                  <a:pt x="48899" y="2073292"/>
                </a:cubicBezTo>
                <a:cubicBezTo>
                  <a:pt x="50516" y="2059949"/>
                  <a:pt x="55656" y="2047270"/>
                  <a:pt x="58678" y="2034173"/>
                </a:cubicBezTo>
                <a:cubicBezTo>
                  <a:pt x="66919" y="1998461"/>
                  <a:pt x="59291" y="2019041"/>
                  <a:pt x="73348" y="1980385"/>
                </a:cubicBezTo>
                <a:cubicBezTo>
                  <a:pt x="76348" y="1972136"/>
                  <a:pt x="80717" y="1964375"/>
                  <a:pt x="83128" y="1955935"/>
                </a:cubicBezTo>
                <a:cubicBezTo>
                  <a:pt x="90513" y="1930088"/>
                  <a:pt x="96167" y="1903777"/>
                  <a:pt x="102687" y="1877698"/>
                </a:cubicBezTo>
                <a:cubicBezTo>
                  <a:pt x="105947" y="1864658"/>
                  <a:pt x="106456" y="1850601"/>
                  <a:pt x="112467" y="1838579"/>
                </a:cubicBezTo>
                <a:cubicBezTo>
                  <a:pt x="115727" y="1832059"/>
                  <a:pt x="119941" y="1825935"/>
                  <a:pt x="122246" y="1819020"/>
                </a:cubicBezTo>
                <a:cubicBezTo>
                  <a:pt x="128424" y="1800485"/>
                  <a:pt x="145291" y="1717994"/>
                  <a:pt x="146695" y="1711443"/>
                </a:cubicBezTo>
                <a:cubicBezTo>
                  <a:pt x="149955" y="1677214"/>
                  <a:pt x="151777" y="1642818"/>
                  <a:pt x="156475" y="1608757"/>
                </a:cubicBezTo>
                <a:cubicBezTo>
                  <a:pt x="158312" y="1595442"/>
                  <a:pt x="165074" y="1583027"/>
                  <a:pt x="166255" y="1569638"/>
                </a:cubicBezTo>
                <a:cubicBezTo>
                  <a:pt x="174870" y="1472004"/>
                  <a:pt x="185814" y="1276248"/>
                  <a:pt x="185814" y="1276248"/>
                </a:cubicBezTo>
                <a:cubicBezTo>
                  <a:pt x="187444" y="1212680"/>
                  <a:pt x="187772" y="1149065"/>
                  <a:pt x="190704" y="1085544"/>
                </a:cubicBezTo>
                <a:cubicBezTo>
                  <a:pt x="192242" y="1052228"/>
                  <a:pt x="194586" y="961433"/>
                  <a:pt x="210263" y="914400"/>
                </a:cubicBezTo>
                <a:cubicBezTo>
                  <a:pt x="212121" y="908825"/>
                  <a:pt x="217127" y="904833"/>
                  <a:pt x="220043" y="899730"/>
                </a:cubicBezTo>
                <a:cubicBezTo>
                  <a:pt x="223660" y="893401"/>
                  <a:pt x="226563" y="886691"/>
                  <a:pt x="229823" y="880171"/>
                </a:cubicBezTo>
                <a:cubicBezTo>
                  <a:pt x="231453" y="867131"/>
                  <a:pt x="232429" y="853993"/>
                  <a:pt x="234713" y="841052"/>
                </a:cubicBezTo>
                <a:cubicBezTo>
                  <a:pt x="237324" y="826253"/>
                  <a:pt x="242997" y="811996"/>
                  <a:pt x="244492" y="797043"/>
                </a:cubicBezTo>
                <a:cubicBezTo>
                  <a:pt x="246276" y="779203"/>
                  <a:pt x="220043" y="764445"/>
                  <a:pt x="215153" y="757925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A51C9-1E82-4080-9AFD-3EA63D03503B}"/>
              </a:ext>
            </a:extLst>
          </p:cNvPr>
          <p:cNvSpPr txBox="1"/>
          <p:nvPr/>
        </p:nvSpPr>
        <p:spPr>
          <a:xfrm>
            <a:off x="545218" y="2223025"/>
            <a:ext cx="19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Units used in Alberta upgraders or proposed for partial upgraders</a:t>
            </a:r>
          </a:p>
        </p:txBody>
      </p:sp>
    </p:spTree>
    <p:extLst>
      <p:ext uri="{BB962C8B-B14F-4D97-AF65-F5344CB8AC3E}">
        <p14:creationId xmlns:p14="http://schemas.microsoft.com/office/powerpoint/2010/main" val="370195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 Template April 2021" id="{26F81A45-A172-4844-B959-9D1B9235964C}" vid="{812C3EBD-54A4-48ED-A307-AB19287AD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863</Words>
  <Application>Microsoft Office PowerPoint</Application>
  <PresentationFormat>Widescreen</PresentationFormat>
  <Paragraphs>184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DengXian</vt:lpstr>
      <vt:lpstr>DengXian Light</vt:lpstr>
      <vt:lpstr>Apex Sans Book</vt:lpstr>
      <vt:lpstr>Apex Sans Medium</vt:lpstr>
      <vt:lpstr>Arial</vt:lpstr>
      <vt:lpstr>Calibri</vt:lpstr>
      <vt:lpstr>Wingdings</vt:lpstr>
      <vt:lpstr>Office Theme</vt:lpstr>
      <vt:lpstr>Office Theme</vt:lpstr>
      <vt:lpstr>Document</vt:lpstr>
      <vt:lpstr>PowerPoint Presentation</vt:lpstr>
      <vt:lpstr>Workshop Objectives</vt:lpstr>
      <vt:lpstr>Workshop Steering Committee</vt:lpstr>
      <vt:lpstr>Workshop Agenda</vt:lpstr>
      <vt:lpstr>PowerPoint Presentation</vt:lpstr>
      <vt:lpstr>Current Oilsands Operations</vt:lpstr>
      <vt:lpstr>Expanding Scope of Bitumen Processing</vt:lpstr>
      <vt:lpstr>Refinery Processes – High Conversion Refinery</vt:lpstr>
      <vt:lpstr>Bitumen Upgrading Overlaps with Refining</vt:lpstr>
      <vt:lpstr>Capital costs for refining and upgrading</vt:lpstr>
      <vt:lpstr>GHG Emissions from Upgrading</vt:lpstr>
      <vt:lpstr>Range of Bitumen Components</vt:lpstr>
      <vt:lpstr>Current Commercial Options for Processing of Vacuum Residue (VR) </vt:lpstr>
      <vt:lpstr>Why is heat is the main option for largest molecules?  </vt:lpstr>
      <vt:lpstr>Thermal Cracking</vt:lpstr>
      <vt:lpstr>Hydroconversion – Catalyst Plus Hydrogen</vt:lpstr>
      <vt:lpstr>Specifications for Refining Versus BBC</vt:lpstr>
      <vt:lpstr>Workshop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Handford</dc:creator>
  <cp:lastModifiedBy>Murray Gray</cp:lastModifiedBy>
  <cp:revision>105</cp:revision>
  <dcterms:created xsi:type="dcterms:W3CDTF">2019-10-01T19:54:40Z</dcterms:created>
  <dcterms:modified xsi:type="dcterms:W3CDTF">2022-05-24T19:31:40Z</dcterms:modified>
</cp:coreProperties>
</file>